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61" r:id="rId3"/>
  </p:sldMasterIdLst>
  <p:notesMasterIdLst>
    <p:notesMasterId r:id="rId19"/>
  </p:notesMasterIdLst>
  <p:sldIdLst>
    <p:sldId id="257" r:id="rId4"/>
    <p:sldId id="277" r:id="rId5"/>
    <p:sldId id="279" r:id="rId6"/>
    <p:sldId id="281" r:id="rId7"/>
    <p:sldId id="260" r:id="rId8"/>
    <p:sldId id="270" r:id="rId9"/>
    <p:sldId id="261" r:id="rId10"/>
    <p:sldId id="262" r:id="rId11"/>
    <p:sldId id="282" r:id="rId12"/>
    <p:sldId id="278" r:id="rId13"/>
    <p:sldId id="267" r:id="rId14"/>
    <p:sldId id="283" r:id="rId15"/>
    <p:sldId id="268" r:id="rId16"/>
    <p:sldId id="274" r:id="rId17"/>
    <p:sldId id="284" r:id="rId18"/>
  </p:sldIdLst>
  <p:sldSz cx="9144000" cy="6858000" type="screen4x3"/>
  <p:notesSz cx="6888163" cy="1002188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41717"/>
    <a:srgbClr val="F61316"/>
    <a:srgbClr val="4C506C"/>
    <a:srgbClr val="0A4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2" autoAdjust="0"/>
    <p:restoredTop sz="94660"/>
  </p:normalViewPr>
  <p:slideViewPr>
    <p:cSldViewPr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e" userId="3d50ed9a-7cea-4ad2-b7f8-c821845918c1" providerId="ADAL" clId="{E310872A-1C9F-4F55-B883-7B09C5BF21CF}"/>
    <pc:docChg chg="custSel modSld">
      <pc:chgData name="Annette" userId="3d50ed9a-7cea-4ad2-b7f8-c821845918c1" providerId="ADAL" clId="{E310872A-1C9F-4F55-B883-7B09C5BF21CF}" dt="2022-09-06T19:45:18.134" v="67" actId="1076"/>
      <pc:docMkLst>
        <pc:docMk/>
      </pc:docMkLst>
      <pc:sldChg chg="addSp delSp modSp mod">
        <pc:chgData name="Annette" userId="3d50ed9a-7cea-4ad2-b7f8-c821845918c1" providerId="ADAL" clId="{E310872A-1C9F-4F55-B883-7B09C5BF21CF}" dt="2022-09-06T19:45:18.134" v="67" actId="1076"/>
        <pc:sldMkLst>
          <pc:docMk/>
          <pc:sldMk cId="2991464970" sldId="270"/>
        </pc:sldMkLst>
        <pc:spChg chg="mod">
          <ac:chgData name="Annette" userId="3d50ed9a-7cea-4ad2-b7f8-c821845918c1" providerId="ADAL" clId="{E310872A-1C9F-4F55-B883-7B09C5BF21CF}" dt="2022-08-30T15:18:53.780" v="59" actId="20577"/>
          <ac:spMkLst>
            <pc:docMk/>
            <pc:sldMk cId="2991464970" sldId="270"/>
            <ac:spMk id="11" creationId="{00000000-0000-0000-0000-000000000000}"/>
          </ac:spMkLst>
        </pc:spChg>
        <pc:picChg chg="add mod modCrop">
          <ac:chgData name="Annette" userId="3d50ed9a-7cea-4ad2-b7f8-c821845918c1" providerId="ADAL" clId="{E310872A-1C9F-4F55-B883-7B09C5BF21CF}" dt="2022-09-06T19:45:18.134" v="67" actId="1076"/>
          <ac:picMkLst>
            <pc:docMk/>
            <pc:sldMk cId="2991464970" sldId="270"/>
            <ac:picMk id="10" creationId="{D7150D74-B138-77D5-8909-61ACC1EC52F5}"/>
          </ac:picMkLst>
        </pc:picChg>
        <pc:picChg chg="del">
          <ac:chgData name="Annette" userId="3d50ed9a-7cea-4ad2-b7f8-c821845918c1" providerId="ADAL" clId="{E310872A-1C9F-4F55-B883-7B09C5BF21CF}" dt="2022-08-30T15:17:43.815" v="15" actId="478"/>
          <ac:picMkLst>
            <pc:docMk/>
            <pc:sldMk cId="2991464970" sldId="270"/>
            <ac:picMk id="1028" creationId="{00000000-0000-0000-0000-000000000000}"/>
          </ac:picMkLst>
        </pc:picChg>
      </pc:sldChg>
      <pc:sldChg chg="addSp delSp modSp mod">
        <pc:chgData name="Annette" userId="3d50ed9a-7cea-4ad2-b7f8-c821845918c1" providerId="ADAL" clId="{E310872A-1C9F-4F55-B883-7B09C5BF21CF}" dt="2022-08-30T15:15:40.986" v="14" actId="1076"/>
        <pc:sldMkLst>
          <pc:docMk/>
          <pc:sldMk cId="634800762" sldId="278"/>
        </pc:sldMkLst>
        <pc:picChg chg="add mod">
          <ac:chgData name="Annette" userId="3d50ed9a-7cea-4ad2-b7f8-c821845918c1" providerId="ADAL" clId="{E310872A-1C9F-4F55-B883-7B09C5BF21CF}" dt="2022-08-30T15:15:40.986" v="14" actId="1076"/>
          <ac:picMkLst>
            <pc:docMk/>
            <pc:sldMk cId="634800762" sldId="278"/>
            <ac:picMk id="4" creationId="{93B3CB84-9B78-AA7C-4B7C-EA3CCA41310B}"/>
          </ac:picMkLst>
        </pc:picChg>
        <pc:picChg chg="del">
          <ac:chgData name="Annette" userId="3d50ed9a-7cea-4ad2-b7f8-c821845918c1" providerId="ADAL" clId="{E310872A-1C9F-4F55-B883-7B09C5BF21CF}" dt="2022-08-30T15:14:47.210" v="9" actId="478"/>
          <ac:picMkLst>
            <pc:docMk/>
            <pc:sldMk cId="634800762" sldId="278"/>
            <ac:picMk id="5" creationId="{359E77A4-593A-4A5F-BA98-F64EDA071D4D}"/>
          </ac:picMkLst>
        </pc:picChg>
        <pc:picChg chg="del">
          <ac:chgData name="Annette" userId="3d50ed9a-7cea-4ad2-b7f8-c821845918c1" providerId="ADAL" clId="{E310872A-1C9F-4F55-B883-7B09C5BF21CF}" dt="2022-08-30T15:14:50.580" v="10" actId="478"/>
          <ac:picMkLst>
            <pc:docMk/>
            <pc:sldMk cId="634800762" sldId="278"/>
            <ac:picMk id="6" creationId="{966F3BB2-7E4E-467F-B9EF-82F204CA03E5}"/>
          </ac:picMkLst>
        </pc:picChg>
      </pc:sldChg>
      <pc:sldChg chg="addSp delSp modSp mod">
        <pc:chgData name="Annette" userId="3d50ed9a-7cea-4ad2-b7f8-c821845918c1" providerId="ADAL" clId="{E310872A-1C9F-4F55-B883-7B09C5BF21CF}" dt="2022-08-30T15:14:17.827" v="8" actId="1076"/>
        <pc:sldMkLst>
          <pc:docMk/>
          <pc:sldMk cId="1365546542" sldId="282"/>
        </pc:sldMkLst>
        <pc:spChg chg="mod">
          <ac:chgData name="Annette" userId="3d50ed9a-7cea-4ad2-b7f8-c821845918c1" providerId="ADAL" clId="{E310872A-1C9F-4F55-B883-7B09C5BF21CF}" dt="2022-08-30T15:11:59.178" v="3" actId="20577"/>
          <ac:spMkLst>
            <pc:docMk/>
            <pc:sldMk cId="1365546542" sldId="282"/>
            <ac:spMk id="3" creationId="{00000000-0000-0000-0000-000000000000}"/>
          </ac:spMkLst>
        </pc:spChg>
        <pc:picChg chg="add mod">
          <ac:chgData name="Annette" userId="3d50ed9a-7cea-4ad2-b7f8-c821845918c1" providerId="ADAL" clId="{E310872A-1C9F-4F55-B883-7B09C5BF21CF}" dt="2022-08-30T15:14:17.827" v="8" actId="1076"/>
          <ac:picMkLst>
            <pc:docMk/>
            <pc:sldMk cId="1365546542" sldId="282"/>
            <ac:picMk id="5" creationId="{E0FB4C41-5E11-3E85-E455-B526F4D5F71F}"/>
          </ac:picMkLst>
        </pc:picChg>
        <pc:picChg chg="del">
          <ac:chgData name="Annette" userId="3d50ed9a-7cea-4ad2-b7f8-c821845918c1" providerId="ADAL" clId="{E310872A-1C9F-4F55-B883-7B09C5BF21CF}" dt="2022-08-30T15:12:21.534" v="4" actId="478"/>
          <ac:picMkLst>
            <pc:docMk/>
            <pc:sldMk cId="1365546542" sldId="282"/>
            <ac:picMk id="2052" creationId="{17779B7E-3D4B-48BA-A9D0-72A7283D1D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9814757F-E5E6-4D5E-8FE3-E7E5D4803DFF}" type="datetimeFigureOut">
              <a:rPr lang="sv-SE" smtClean="0"/>
              <a:t>2022-11-06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2F0D6C3D-2E34-44E2-94BB-4AA3AA00D9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599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0897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7127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910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2274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6160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7082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427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4518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0039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2327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9593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1987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2317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7248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780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B07-71E9-483E-8316-E4964080FC38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416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B07-71E9-483E-8316-E4964080FC38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946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B07-71E9-483E-8316-E4964080FC38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036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0" descr="lions_cancerfond_500px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048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 userDrawn="1"/>
        </p:nvSpPr>
        <p:spPr bwMode="auto">
          <a:xfrm>
            <a:off x="428625" y="6477000"/>
            <a:ext cx="8286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lvl="1" algn="ctr">
              <a:spcBef>
                <a:spcPct val="20000"/>
              </a:spcBef>
              <a:spcAft>
                <a:spcPct val="35000"/>
              </a:spcAft>
              <a:defRPr/>
            </a:pPr>
            <a:r>
              <a:rPr lang="sv-SE" sz="1400" kern="0" dirty="0">
                <a:latin typeface="Georgia" panose="02040502050405020303" pitchFamily="18" charset="0"/>
                <a:cs typeface="+mn-cs"/>
              </a:rPr>
              <a:t>www.lionscancerfond.se</a:t>
            </a:r>
            <a:endParaRPr lang="sv-SE" kern="0" dirty="0"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10" name="Bildobjekt 9" descr="opr2-90_Konto_Logo_RGB mind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76256" y="332656"/>
            <a:ext cx="1971648" cy="487113"/>
          </a:xfrm>
          <a:prstGeom prst="rect">
            <a:avLst/>
          </a:prstGeom>
        </p:spPr>
      </p:pic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>
          <a:xfrm>
            <a:off x="429106" y="6466400"/>
            <a:ext cx="2133600" cy="365125"/>
          </a:xfrm>
        </p:spPr>
        <p:txBody>
          <a:bodyPr/>
          <a:lstStyle/>
          <a:p>
            <a:fld id="{31FF5B07-71E9-483E-8316-E4964080FC38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1"/>
          </p:nvPr>
        </p:nvSpPr>
        <p:spPr>
          <a:xfrm>
            <a:off x="3124200" y="6484937"/>
            <a:ext cx="2895600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>
          <a:xfrm>
            <a:off x="6581775" y="6492875"/>
            <a:ext cx="2133600" cy="365125"/>
          </a:xfrm>
        </p:spPr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6" name="Rektangel 15"/>
          <p:cNvSpPr/>
          <p:nvPr userDrawn="1"/>
        </p:nvSpPr>
        <p:spPr>
          <a:xfrm>
            <a:off x="72000" y="57324"/>
            <a:ext cx="9000000" cy="6408000"/>
          </a:xfrm>
          <a:prstGeom prst="rect">
            <a:avLst/>
          </a:prstGeom>
          <a:noFill/>
          <a:ln w="38100">
            <a:solidFill>
              <a:srgbClr val="0A4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5561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 userDrawn="1"/>
        </p:nvSpPr>
        <p:spPr bwMode="auto">
          <a:xfrm>
            <a:off x="428625" y="6477000"/>
            <a:ext cx="8286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lvl="1" algn="ctr">
              <a:spcBef>
                <a:spcPct val="20000"/>
              </a:spcBef>
              <a:spcAft>
                <a:spcPct val="35000"/>
              </a:spcAft>
              <a:defRPr/>
            </a:pPr>
            <a:r>
              <a:rPr lang="sv-SE" sz="1400" kern="0" dirty="0">
                <a:latin typeface="Georgia" panose="02040502050405020303" pitchFamily="18" charset="0"/>
                <a:cs typeface="+mn-cs"/>
              </a:rPr>
              <a:t>www.lionscancerfond.se</a:t>
            </a:r>
            <a:endParaRPr lang="sv-SE" kern="0" dirty="0">
              <a:latin typeface="Georgia" panose="02040502050405020303" pitchFamily="18" charset="0"/>
              <a:cs typeface="+mn-cs"/>
            </a:endParaRPr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>
          <a:xfrm>
            <a:off x="429106" y="6466400"/>
            <a:ext cx="2133600" cy="365125"/>
          </a:xfrm>
        </p:spPr>
        <p:txBody>
          <a:bodyPr/>
          <a:lstStyle/>
          <a:p>
            <a:fld id="{31FF5B07-71E9-483E-8316-E4964080FC38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1"/>
          </p:nvPr>
        </p:nvSpPr>
        <p:spPr>
          <a:xfrm>
            <a:off x="3124200" y="6484937"/>
            <a:ext cx="2895600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>
          <a:xfrm>
            <a:off x="6581775" y="6492875"/>
            <a:ext cx="2133600" cy="365125"/>
          </a:xfrm>
        </p:spPr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6" name="Rektangel 15"/>
          <p:cNvSpPr/>
          <p:nvPr userDrawn="1"/>
        </p:nvSpPr>
        <p:spPr>
          <a:xfrm>
            <a:off x="72000" y="57324"/>
            <a:ext cx="9000000" cy="6408000"/>
          </a:xfrm>
          <a:prstGeom prst="rect">
            <a:avLst/>
          </a:prstGeom>
          <a:noFill/>
          <a:ln w="38100">
            <a:solidFill>
              <a:srgbClr val="0A4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4030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6090-C898-4E70-A6FD-2F7844D0F279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06F-5C10-42DE-B2A9-0F0F520376A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6090-C898-4E70-A6FD-2F7844D0F279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06F-5C10-42DE-B2A9-0F0F520376A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6090-C898-4E70-A6FD-2F7844D0F279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06F-5C10-42DE-B2A9-0F0F520376A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6090-C898-4E70-A6FD-2F7844D0F279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06F-5C10-42DE-B2A9-0F0F520376A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6090-C898-4E70-A6FD-2F7844D0F279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06F-5C10-42DE-B2A9-0F0F520376A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6090-C898-4E70-A6FD-2F7844D0F279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06F-5C10-42DE-B2A9-0F0F520376A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B07-71E9-483E-8316-E4964080FC38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095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6090-C898-4E70-A6FD-2F7844D0F279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06F-5C10-42DE-B2A9-0F0F520376A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6090-C898-4E70-A6FD-2F7844D0F279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06F-5C10-42DE-B2A9-0F0F520376A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6090-C898-4E70-A6FD-2F7844D0F279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06F-5C10-42DE-B2A9-0F0F520376A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6090-C898-4E70-A6FD-2F7844D0F279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06F-5C10-42DE-B2A9-0F0F520376A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6090-C898-4E70-A6FD-2F7844D0F279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06F-5C10-42DE-B2A9-0F0F520376A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FAB3-208F-4E41-A3B8-544925399DAF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7DEA-7970-411D-B1BB-D96FA06923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FAB3-208F-4E41-A3B8-544925399DAF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7DEA-7970-411D-B1BB-D96FA06923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FAB3-208F-4E41-A3B8-544925399DAF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7DEA-7970-411D-B1BB-D96FA06923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FAB3-208F-4E41-A3B8-544925399DAF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7DEA-7970-411D-B1BB-D96FA06923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FAB3-208F-4E41-A3B8-544925399DAF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7DEA-7970-411D-B1BB-D96FA06923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B07-71E9-483E-8316-E4964080FC38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2241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FAB3-208F-4E41-A3B8-544925399DAF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7DEA-7970-411D-B1BB-D96FA06923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FAB3-208F-4E41-A3B8-544925399DAF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7DEA-7970-411D-B1BB-D96FA06923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FAB3-208F-4E41-A3B8-544925399DAF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7DEA-7970-411D-B1BB-D96FA06923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FAB3-208F-4E41-A3B8-544925399DAF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7DEA-7970-411D-B1BB-D96FA06923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FAB3-208F-4E41-A3B8-544925399DAF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7DEA-7970-411D-B1BB-D96FA06923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FAB3-208F-4E41-A3B8-544925399DAF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7DEA-7970-411D-B1BB-D96FA06923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B07-71E9-483E-8316-E4964080FC38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32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B07-71E9-483E-8316-E4964080FC38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594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B07-71E9-483E-8316-E4964080FC38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849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B07-71E9-483E-8316-E4964080FC38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17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B07-71E9-483E-8316-E4964080FC38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654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B07-71E9-483E-8316-E4964080FC38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054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F5B07-71E9-483E-8316-E4964080FC38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55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66090-C898-4E70-A6FD-2F7844D0F279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E206F-5C10-42DE-B2A9-0F0F520376A7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FAB3-208F-4E41-A3B8-544925399DAF}" type="datetimeFigureOut">
              <a:rPr lang="sv-SE" smtClean="0"/>
              <a:pPr/>
              <a:t>2022-11-06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97DEA-7970-411D-B1BB-D96FA06923D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onscancerfond.se/ge-bidra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onscancerfond.se/jag-vill-bidra/autogiro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7BC7A-E7A3-4146-A94F-F7DC834A2D19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  <p:pic>
        <p:nvPicPr>
          <p:cNvPr id="10" name="Bildobjekt 9" descr="LCV-logga utan 90-konto mind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764704"/>
            <a:ext cx="6321358" cy="2448272"/>
          </a:xfrm>
          <a:prstGeom prst="rect">
            <a:avLst/>
          </a:prstGeom>
        </p:spPr>
      </p:pic>
      <p:pic>
        <p:nvPicPr>
          <p:cNvPr id="12" name="Bildobjekt 11" descr="opr2-90_Konto_Logo_RGB mind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2815" y="4941168"/>
            <a:ext cx="3597920" cy="88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00053"/>
      </p:ext>
    </p:extLst>
  </p:cSld>
  <p:clrMapOvr>
    <a:masterClrMapping/>
  </p:clrMapOvr>
  <p:transition spd="slow" advTm="472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905409" y="3014382"/>
            <a:ext cx="5834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kern="0" dirty="0"/>
              <a:t>	</a:t>
            </a:r>
            <a:r>
              <a:rPr lang="sv-SE" sz="2800" kern="0" dirty="0"/>
              <a:t>	</a:t>
            </a:r>
            <a:endParaRPr lang="sv-SE" sz="320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10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93B3CB84-9B78-AA7C-4B7C-EA3CCA413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556792"/>
            <a:ext cx="7092280" cy="481457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9"/>
          <a:stretch/>
        </p:blipFill>
        <p:spPr>
          <a:xfrm>
            <a:off x="404356" y="1407336"/>
            <a:ext cx="8514800" cy="4992327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3723600" y="497440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/>
              <a:t>2011-2022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634800762"/>
      </p:ext>
    </p:extLst>
  </p:cSld>
  <p:clrMapOvr>
    <a:masterClrMapping/>
  </p:clrMapOvr>
  <p:transition advTm="1362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215745" y="1628800"/>
            <a:ext cx="8712509" cy="1430338"/>
          </a:xfrm>
        </p:spPr>
        <p:txBody>
          <a:bodyPr>
            <a:noAutofit/>
          </a:bodyPr>
          <a:lstStyle/>
          <a:p>
            <a:r>
              <a:rPr lang="sv-SE" dirty="0"/>
              <a:t>Tillgång till forskningspengar lockar de bästa!</a:t>
            </a:r>
          </a:p>
        </p:txBody>
      </p:sp>
      <p:sp>
        <p:nvSpPr>
          <p:cNvPr id="4" name="Rektangel 3"/>
          <p:cNvSpPr/>
          <p:nvPr/>
        </p:nvSpPr>
        <p:spPr>
          <a:xfrm>
            <a:off x="4139952" y="3467248"/>
            <a:ext cx="4575423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sv-SE" sz="3200" kern="0" dirty="0"/>
              <a:t>Ett bidrag till LCV stödjer cancerforskningen i </a:t>
            </a:r>
            <a:r>
              <a:rPr lang="sv-SE" sz="3200" kern="0" dirty="0" err="1"/>
              <a:t>Väst-sverige</a:t>
            </a:r>
            <a:r>
              <a:rPr lang="sv-SE" sz="3200" kern="0" dirty="0"/>
              <a:t>, dvs</a:t>
            </a:r>
            <a:r>
              <a:rPr lang="sv-SE" sz="3200" dirty="0"/>
              <a:t> till läkare/</a:t>
            </a:r>
          </a:p>
          <a:p>
            <a:pPr>
              <a:spcBef>
                <a:spcPts val="600"/>
              </a:spcBef>
              <a:defRPr/>
            </a:pPr>
            <a:r>
              <a:rPr lang="sv-SE" sz="3200" dirty="0"/>
              <a:t>forskare där du bor!</a:t>
            </a:r>
            <a:endParaRPr lang="sv-SE" sz="3200" i="1" kern="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11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xmlns="" id="{804B5424-9E7F-4E59-B57F-253EC279FE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341717">
                <a:tint val="45000"/>
                <a:satMod val="400000"/>
              </a:srgbClr>
            </a:duotone>
          </a:blip>
          <a:srcRect b="9910"/>
          <a:stretch/>
        </p:blipFill>
        <p:spPr>
          <a:xfrm>
            <a:off x="467544" y="3467248"/>
            <a:ext cx="3366624" cy="2268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8206809"/>
      </p:ext>
    </p:extLst>
  </p:cSld>
  <p:clrMapOvr>
    <a:masterClrMapping/>
  </p:clrMapOvr>
  <p:transition advTm="605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7" b="21291"/>
          <a:stretch/>
        </p:blipFill>
        <p:spPr>
          <a:xfrm>
            <a:off x="467544" y="1484784"/>
            <a:ext cx="8208913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503549" y="1628800"/>
            <a:ext cx="8136903" cy="972108"/>
          </a:xfrm>
          <a:solidFill>
            <a:schemeClr val="bg1">
              <a:alpha val="24000"/>
            </a:schemeClr>
          </a:solidFill>
        </p:spPr>
        <p:txBody>
          <a:bodyPr>
            <a:normAutofit/>
          </a:bodyPr>
          <a:lstStyle/>
          <a:p>
            <a:r>
              <a:rPr lang="sv-SE" dirty="0"/>
              <a:t>Tänk på Lions Cancerfond Väst</a:t>
            </a:r>
            <a:endParaRPr lang="sv-SE" sz="32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xmlns="" id="{A201C645-FB0B-46B6-A838-A768F19256D3}"/>
              </a:ext>
            </a:extLst>
          </p:cNvPr>
          <p:cNvSpPr txBox="1"/>
          <p:nvPr/>
        </p:nvSpPr>
        <p:spPr>
          <a:xfrm>
            <a:off x="1259632" y="3068960"/>
            <a:ext cx="6624736" cy="2062103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/>
              <a:t>när du vill skicka en gratulationsgåva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/>
              <a:t>när du vill hedra någon som gått bort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/>
              <a:t>när du vill stödja cancerforskningen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/>
              <a:t>när du vill bli månadsgivare</a:t>
            </a:r>
          </a:p>
        </p:txBody>
      </p:sp>
    </p:spTree>
    <p:extLst>
      <p:ext uri="{BB962C8B-B14F-4D97-AF65-F5344CB8AC3E}">
        <p14:creationId xmlns:p14="http://schemas.microsoft.com/office/powerpoint/2010/main" val="2769322223"/>
      </p:ext>
    </p:extLst>
  </p:cSld>
  <p:clrMapOvr>
    <a:masterClrMapping/>
  </p:clrMapOvr>
  <p:transition advTm="1118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251520" y="1700808"/>
            <a:ext cx="5156398" cy="495300"/>
          </a:xfrm>
        </p:spPr>
        <p:txBody>
          <a:bodyPr>
            <a:noAutofit/>
          </a:bodyPr>
          <a:lstStyle/>
          <a:p>
            <a:pPr algn="l"/>
            <a:r>
              <a:rPr lang="sv-SE" dirty="0"/>
              <a:t>Hur ger jag bidrag?</a:t>
            </a:r>
          </a:p>
        </p:txBody>
      </p:sp>
      <p:sp>
        <p:nvSpPr>
          <p:cNvPr id="4" name="Rektangel 3"/>
          <p:cNvSpPr/>
          <p:nvPr/>
        </p:nvSpPr>
        <p:spPr>
          <a:xfrm>
            <a:off x="323877" y="2276872"/>
            <a:ext cx="55446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sv-SE" sz="2800" kern="0" dirty="0"/>
              <a:t>Fyll i formuläret på </a:t>
            </a:r>
            <a:r>
              <a:rPr lang="sv-SE" sz="2800" kern="0" dirty="0" err="1"/>
              <a:t>LCV:s</a:t>
            </a:r>
            <a:r>
              <a:rPr lang="sv-SE" sz="2800" kern="0" dirty="0"/>
              <a:t> hemsida </a:t>
            </a:r>
            <a:r>
              <a:rPr lang="sv-SE" sz="2800" kern="0" dirty="0">
                <a:hlinkClick r:id="rId3"/>
              </a:rPr>
              <a:t>www.lionscancerfond.se/jag-vill-bidra/</a:t>
            </a:r>
            <a:endParaRPr lang="sv-SE" sz="2800" kern="0" dirty="0"/>
          </a:p>
          <a:p>
            <a:pPr>
              <a:spcBef>
                <a:spcPts val="600"/>
              </a:spcBef>
              <a:defRPr/>
            </a:pPr>
            <a:r>
              <a:rPr lang="sv-SE" sz="2800" kern="0" dirty="0"/>
              <a:t>Sätt in bidraget på </a:t>
            </a:r>
            <a:r>
              <a:rPr lang="sv-SE" sz="2800" b="1" kern="0" dirty="0"/>
              <a:t>BG 900-1926</a:t>
            </a:r>
            <a:br>
              <a:rPr lang="sv-SE" sz="2800" b="1" kern="0" dirty="0"/>
            </a:br>
            <a:r>
              <a:rPr lang="sv-SE" sz="2000" b="1" kern="0" dirty="0"/>
              <a:t>eller</a:t>
            </a:r>
            <a:endParaRPr lang="sv-SE" sz="2800" b="1" kern="0" dirty="0"/>
          </a:p>
          <a:p>
            <a:pPr>
              <a:spcBef>
                <a:spcPts val="600"/>
              </a:spcBef>
              <a:defRPr/>
            </a:pPr>
            <a:r>
              <a:rPr lang="sv-SE" sz="2800" kern="0" dirty="0" err="1"/>
              <a:t>swisha</a:t>
            </a:r>
            <a:r>
              <a:rPr lang="sv-SE" sz="2800" dirty="0"/>
              <a:t> till </a:t>
            </a:r>
            <a:r>
              <a:rPr lang="sv-SE" sz="2800" b="1" dirty="0"/>
              <a:t>900 19 26</a:t>
            </a:r>
            <a:br>
              <a:rPr lang="sv-SE" sz="2800" b="1" dirty="0"/>
            </a:br>
            <a:r>
              <a:rPr lang="sv-SE" sz="2000" b="1" dirty="0"/>
              <a:t>eller</a:t>
            </a:r>
            <a:endParaRPr lang="sv-SE" sz="2000" kern="0" dirty="0"/>
          </a:p>
          <a:p>
            <a:pPr>
              <a:spcBef>
                <a:spcPts val="600"/>
              </a:spcBef>
              <a:defRPr/>
            </a:pPr>
            <a:r>
              <a:rPr lang="sv-SE" sz="2800" kern="0" dirty="0"/>
              <a:t>ring servicetelefonen  </a:t>
            </a:r>
            <a:r>
              <a:rPr lang="sv-SE" sz="2800" b="1" kern="0" dirty="0"/>
              <a:t>020-33 44 44</a:t>
            </a:r>
          </a:p>
          <a:p>
            <a:pPr>
              <a:spcBef>
                <a:spcPts val="600"/>
              </a:spcBef>
              <a:defRPr/>
            </a:pPr>
            <a:r>
              <a:rPr lang="sv-SE" sz="2800" kern="0" dirty="0"/>
              <a:t>för personlig hjälp.   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13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933" y="2980261"/>
            <a:ext cx="3058454" cy="304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04569"/>
      </p:ext>
    </p:extLst>
  </p:cSld>
  <p:clrMapOvr>
    <a:masterClrMapping/>
  </p:clrMapOvr>
  <p:transition advTm="1118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179512" y="1855574"/>
            <a:ext cx="6604852" cy="1152128"/>
          </a:xfrm>
        </p:spPr>
        <p:txBody>
          <a:bodyPr>
            <a:noAutofit/>
          </a:bodyPr>
          <a:lstStyle/>
          <a:p>
            <a:r>
              <a:rPr lang="sv-SE" dirty="0"/>
              <a:t>Hur blir jag månadsgivare ?</a:t>
            </a:r>
          </a:p>
        </p:txBody>
      </p:sp>
      <p:sp>
        <p:nvSpPr>
          <p:cNvPr id="4" name="Rektangel 3"/>
          <p:cNvSpPr/>
          <p:nvPr/>
        </p:nvSpPr>
        <p:spPr>
          <a:xfrm>
            <a:off x="323528" y="3007702"/>
            <a:ext cx="53270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sv-SE" sz="3200" kern="0" dirty="0"/>
              <a:t>Du finner svaret på </a:t>
            </a:r>
            <a:r>
              <a:rPr lang="sv-SE" sz="3200" kern="0" dirty="0" smtClean="0"/>
              <a:t>hemsidan:</a:t>
            </a:r>
            <a:r>
              <a:rPr lang="sv-SE" sz="3200" kern="0" dirty="0"/>
              <a:t/>
            </a:r>
            <a:br>
              <a:rPr lang="sv-SE" sz="3200" kern="0" dirty="0"/>
            </a:br>
            <a:r>
              <a:rPr lang="sv-SE" sz="3200" kern="0" dirty="0">
                <a:hlinkClick r:id="rId3"/>
              </a:rPr>
              <a:t>www.lionscancerfond.se/jag-vill-bidra/bli-manadsgivare-2/</a:t>
            </a:r>
            <a:r>
              <a:rPr lang="sv-SE" sz="4000" kern="0" dirty="0"/>
              <a:t> 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14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616" y="3220288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99106"/>
      </p:ext>
    </p:extLst>
  </p:cSld>
  <p:clrMapOvr>
    <a:masterClrMapping/>
  </p:clrMapOvr>
  <p:transition advTm="820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7BC7A-E7A3-4146-A94F-F7DC834A2D19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  <p:pic>
        <p:nvPicPr>
          <p:cNvPr id="10" name="Bildobjekt 9" descr="LCV-logga utan 90-konto mind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764704"/>
            <a:ext cx="6321358" cy="2448272"/>
          </a:xfrm>
          <a:prstGeom prst="rect">
            <a:avLst/>
          </a:prstGeom>
        </p:spPr>
      </p:pic>
      <p:pic>
        <p:nvPicPr>
          <p:cNvPr id="12" name="Bildobjekt 11" descr="opr2-90_Konto_Logo_RGB mind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2815" y="4941168"/>
            <a:ext cx="3597920" cy="88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59461"/>
      </p:ext>
    </p:extLst>
  </p:cSld>
  <p:clrMapOvr>
    <a:masterClrMapping/>
  </p:clrMapOvr>
  <p:transition spd="slow" advTm="472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23528" y="2492896"/>
            <a:ext cx="8496944" cy="311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4400" kern="0" dirty="0"/>
              <a:t>Minst var </a:t>
            </a:r>
            <a:r>
              <a:rPr lang="sv-SE" sz="4400" b="1" kern="0" dirty="0"/>
              <a:t>tredje</a:t>
            </a:r>
            <a:r>
              <a:rPr lang="sv-SE" sz="4400" kern="0" dirty="0"/>
              <a:t> person i Sverige får en cancerdiagnos under sin livstid men alla drabbas.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  <a:defRPr/>
            </a:pPr>
            <a:endParaRPr lang="sv-SE" sz="3200" kern="0" dirty="0"/>
          </a:p>
          <a:p>
            <a:pPr algn="just"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3200" kern="0" dirty="0"/>
              <a:t>Risken ökar med stigande ålder.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2</a:t>
            </a:fld>
            <a:endParaRPr lang="sv-S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8845112"/>
      </p:ext>
    </p:extLst>
  </p:cSld>
  <p:clrMapOvr>
    <a:masterClrMapping/>
  </p:clrMapOvr>
  <p:transition advTm="924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23528" y="2420888"/>
            <a:ext cx="8496944" cy="310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4400" kern="0" dirty="0"/>
              <a:t>Närmare </a:t>
            </a:r>
            <a:r>
              <a:rPr lang="sv-SE" sz="4400" b="1" kern="0" dirty="0"/>
              <a:t>70 %</a:t>
            </a:r>
            <a:r>
              <a:rPr lang="sv-SE" sz="4400" kern="0" dirty="0"/>
              <a:t> av alla som får en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4400" kern="0" dirty="0"/>
              <a:t>cancerdiagnos </a:t>
            </a:r>
            <a:r>
              <a:rPr lang="sv-SE" sz="4400" b="1" kern="0" dirty="0"/>
              <a:t>överlever</a:t>
            </a:r>
            <a:r>
              <a:rPr lang="sv-SE" sz="4400" kern="0" dirty="0"/>
              <a:t>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  <a:defRPr/>
            </a:pPr>
            <a:endParaRPr lang="sv-SE" sz="3200" kern="0" dirty="0"/>
          </a:p>
          <a:p>
            <a:pPr algn="just"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3200" kern="0" dirty="0"/>
              <a:t>Dvs är fortfarande vid liv 10 år efter diagnos-tillfället. För 30 år sedan var det c:a 40%.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3</a:t>
            </a:fld>
            <a:endParaRPr lang="sv-S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61667"/>
      </p:ext>
    </p:extLst>
  </p:cSld>
  <p:clrMapOvr>
    <a:masterClrMapping/>
  </p:clrMapOvr>
  <p:transition advTm="2069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23528" y="2492896"/>
            <a:ext cx="8496944" cy="278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4400" kern="0" dirty="0"/>
              <a:t>Framstegen beror på </a:t>
            </a:r>
            <a:r>
              <a:rPr lang="sv-SE" sz="4400" b="1" kern="0" dirty="0"/>
              <a:t>forskningen</a:t>
            </a:r>
            <a:r>
              <a:rPr lang="sv-SE" sz="4400" kern="0" dirty="0"/>
              <a:t>!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  <a:defRPr/>
            </a:pPr>
            <a:endParaRPr lang="sv-SE" sz="3200" kern="0" dirty="0"/>
          </a:p>
          <a:p>
            <a:pPr algn="just"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3200" kern="0" dirty="0"/>
              <a:t>Den ger </a:t>
            </a:r>
            <a:r>
              <a:rPr lang="sv-SE" sz="3200" dirty="0"/>
              <a:t>nya diagnostiska metoder och </a:t>
            </a:r>
            <a:r>
              <a:rPr lang="sv-SE" sz="3200" dirty="0" err="1" smtClean="0"/>
              <a:t>behand-lingar</a:t>
            </a:r>
            <a:r>
              <a:rPr lang="sv-SE" sz="3200" dirty="0"/>
              <a:t>. </a:t>
            </a:r>
            <a:r>
              <a:rPr lang="sv-SE" sz="3200" kern="0" dirty="0"/>
              <a:t>Behandlingen är alltmer individuell och skräddarsydd.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4</a:t>
            </a:fld>
            <a:endParaRPr lang="sv-S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249366"/>
      </p:ext>
    </p:extLst>
  </p:cSld>
  <p:clrMapOvr>
    <a:masterClrMapping/>
  </p:clrMapOvr>
  <p:transition advTm="2069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481013" y="188913"/>
            <a:ext cx="8662987" cy="1223962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79512" y="2420888"/>
            <a:ext cx="866164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sv-SE" sz="4400" dirty="0"/>
              <a:t>Lions Cancerfond Väst (LCV) är en insamlingsstiftelse. </a:t>
            </a:r>
            <a:endParaRPr lang="sv-SE" sz="3600" dirty="0"/>
          </a:p>
          <a:p>
            <a:pPr algn="just">
              <a:lnSpc>
                <a:spcPct val="90000"/>
              </a:lnSpc>
            </a:pPr>
            <a:endParaRPr lang="sv-SE" sz="3200" dirty="0"/>
          </a:p>
          <a:p>
            <a:pPr algn="just">
              <a:lnSpc>
                <a:spcPct val="90000"/>
              </a:lnSpc>
            </a:pPr>
            <a:r>
              <a:rPr lang="sv-SE" sz="3200" dirty="0"/>
              <a:t>Syftet är att stödja den kliniska, patientnära cancerforskningen i västra Sverige. LCV </a:t>
            </a:r>
            <a:r>
              <a:rPr lang="sv-SE" sz="3200" kern="0" dirty="0"/>
              <a:t>drivs ideellt och kontrolleras av Länsstyrelsen i Västra Götaland och av Svensk Insamlingskontroll.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5</a:t>
            </a:fld>
            <a:endParaRPr lang="sv-S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3418471"/>
      </p:ext>
    </p:extLst>
  </p:cSld>
  <p:clrMapOvr>
    <a:masterClrMapping/>
  </p:clrMapOvr>
  <p:transition advTm="1380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3919360" y="614583"/>
            <a:ext cx="2122280" cy="477656"/>
          </a:xfrm>
        </p:spPr>
        <p:txBody>
          <a:bodyPr>
            <a:noAutofit/>
          </a:bodyPr>
          <a:lstStyle/>
          <a:p>
            <a:r>
              <a:rPr lang="sv-SE" sz="2800" dirty="0" smtClean="0"/>
              <a:t>STYRELSE</a:t>
            </a:r>
            <a:endParaRPr lang="sv-SE" sz="28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4071141" y="1484784"/>
            <a:ext cx="20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kern="0" dirty="0">
                <a:latin typeface="Arial Narrow" panose="020B0606020202030204" pitchFamily="34" charset="0"/>
              </a:rPr>
              <a:t>Lena </a:t>
            </a:r>
            <a:r>
              <a:rPr lang="sv-SE" sz="1600" b="1" kern="0" dirty="0" err="1">
                <a:latin typeface="Arial Narrow" panose="020B0606020202030204" pitchFamily="34" charset="0"/>
              </a:rPr>
              <a:t>Älveborn</a:t>
            </a:r>
            <a:r>
              <a:rPr lang="sv-SE" sz="1600" b="1" kern="0" dirty="0">
                <a:latin typeface="Arial Narrow" panose="020B0606020202030204" pitchFamily="34" charset="0"/>
              </a:rPr>
              <a:t> Jansson </a:t>
            </a:r>
          </a:p>
          <a:p>
            <a:r>
              <a:rPr lang="sv-SE" sz="1600" kern="0" dirty="0" smtClean="0">
                <a:latin typeface="Arial Narrow" panose="020B0606020202030204" pitchFamily="34" charset="0"/>
              </a:rPr>
              <a:t>LC Hindås</a:t>
            </a:r>
          </a:p>
          <a:p>
            <a:r>
              <a:rPr lang="sv-SE" sz="1600" i="1" kern="0" dirty="0" smtClean="0">
                <a:latin typeface="Arial Narrow" panose="020B0606020202030204" pitchFamily="34" charset="0"/>
              </a:rPr>
              <a:t>Ledamot</a:t>
            </a:r>
            <a:r>
              <a:rPr lang="sv-SE" sz="1600" kern="0" dirty="0" smtClean="0">
                <a:latin typeface="Arial Narrow" panose="020B0606020202030204" pitchFamily="34" charset="0"/>
              </a:rPr>
              <a:t> </a:t>
            </a:r>
            <a:endParaRPr lang="sv-SE" sz="1600" dirty="0">
              <a:latin typeface="Arial Narrow" panose="020B0606020202030204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37051" y="2537609"/>
            <a:ext cx="2239206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spcBef>
                <a:spcPts val="3000"/>
              </a:spcBef>
            </a:pPr>
            <a:r>
              <a:rPr lang="sv-SE" sz="1600" b="1" kern="0" dirty="0" smtClean="0">
                <a:latin typeface="Arial Narrow" panose="020B0606020202030204" pitchFamily="34" charset="0"/>
              </a:rPr>
              <a:t>Annette </a:t>
            </a:r>
            <a:r>
              <a:rPr lang="sv-SE" sz="1600" b="1" kern="0" dirty="0">
                <a:latin typeface="Arial Narrow" panose="020B0606020202030204" pitchFamily="34" charset="0"/>
              </a:rPr>
              <a:t>Eiserman-Wikström</a:t>
            </a:r>
            <a:br>
              <a:rPr lang="sv-SE" sz="1600" b="1" kern="0" dirty="0">
                <a:latin typeface="Arial Narrow" panose="020B0606020202030204" pitchFamily="34" charset="0"/>
              </a:rPr>
            </a:br>
            <a:r>
              <a:rPr lang="sv-SE" sz="1600" kern="0" dirty="0">
                <a:latin typeface="Arial Narrow" panose="020B0606020202030204" pitchFamily="34" charset="0"/>
              </a:rPr>
              <a:t>LC </a:t>
            </a:r>
            <a:r>
              <a:rPr lang="sv-SE" sz="1600" kern="0" dirty="0" smtClean="0">
                <a:latin typeface="Arial Narrow" panose="020B0606020202030204" pitchFamily="34" charset="0"/>
              </a:rPr>
              <a:t>Mölndal</a:t>
            </a:r>
            <a:r>
              <a:rPr lang="sv-SE" sz="1600" dirty="0">
                <a:latin typeface="Arial Narrow" panose="020B0606020202030204" pitchFamily="34" charset="0"/>
              </a:rPr>
              <a:t/>
            </a:r>
            <a:br>
              <a:rPr lang="sv-SE" sz="1600" dirty="0">
                <a:latin typeface="Arial Narrow" panose="020B0606020202030204" pitchFamily="34" charset="0"/>
              </a:rPr>
            </a:br>
            <a:r>
              <a:rPr lang="sv-SE" sz="1600" i="1" kern="0" dirty="0">
                <a:latin typeface="Arial Narrow" panose="020B0606020202030204" pitchFamily="34" charset="0"/>
              </a:rPr>
              <a:t>V Ordförande och Sekreterare 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949270" y="3958256"/>
            <a:ext cx="20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kern="0" dirty="0" smtClean="0">
                <a:latin typeface="Arial Narrow" panose="020B0606020202030204" pitchFamily="34" charset="0"/>
              </a:rPr>
              <a:t>Magnus </a:t>
            </a:r>
            <a:r>
              <a:rPr lang="sv-SE" sz="1600" b="1" kern="0" dirty="0" err="1">
                <a:latin typeface="Arial Narrow" panose="020B0606020202030204" pitchFamily="34" charset="0"/>
              </a:rPr>
              <a:t>Bjerkander</a:t>
            </a:r>
            <a:r>
              <a:rPr lang="sv-SE" sz="1600" b="1" kern="0" dirty="0">
                <a:latin typeface="Arial Narrow" panose="020B0606020202030204" pitchFamily="34" charset="0"/>
              </a:rPr>
              <a:t/>
            </a:r>
            <a:br>
              <a:rPr lang="sv-SE" sz="1600" b="1" kern="0" dirty="0">
                <a:latin typeface="Arial Narrow" panose="020B0606020202030204" pitchFamily="34" charset="0"/>
              </a:rPr>
            </a:br>
            <a:r>
              <a:rPr lang="sv-SE" sz="1600" kern="0" dirty="0">
                <a:latin typeface="Arial Narrow" panose="020B0606020202030204" pitchFamily="34" charset="0"/>
              </a:rPr>
              <a:t>LC </a:t>
            </a:r>
            <a:r>
              <a:rPr lang="sv-SE" sz="1600" kern="0" dirty="0" smtClean="0">
                <a:latin typeface="Arial Narrow" panose="020B0606020202030204" pitchFamily="34" charset="0"/>
              </a:rPr>
              <a:t>Bjärke</a:t>
            </a:r>
          </a:p>
          <a:p>
            <a:r>
              <a:rPr lang="sv-SE" sz="1600" i="1" kern="0" dirty="0">
                <a:latin typeface="Arial Narrow" panose="020B0606020202030204" pitchFamily="34" charset="0"/>
              </a:rPr>
              <a:t>Kassör</a:t>
            </a:r>
            <a:endParaRPr lang="sv-SE" sz="1600" i="1" dirty="0">
              <a:latin typeface="Arial Narrow" panose="020B0606020202030204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6948496" y="1484784"/>
            <a:ext cx="20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kern="0" dirty="0" smtClean="0">
                <a:latin typeface="Arial Narrow" panose="020B0606020202030204" pitchFamily="34" charset="0"/>
              </a:rPr>
              <a:t>Mats </a:t>
            </a:r>
            <a:r>
              <a:rPr lang="sv-SE" sz="1600" b="1" kern="0" dirty="0">
                <a:latin typeface="Arial Narrow" panose="020B0606020202030204" pitchFamily="34" charset="0"/>
              </a:rPr>
              <a:t>Karlsson</a:t>
            </a:r>
            <a:br>
              <a:rPr lang="sv-SE" sz="1600" b="1" kern="0" dirty="0">
                <a:latin typeface="Arial Narrow" panose="020B0606020202030204" pitchFamily="34" charset="0"/>
              </a:rPr>
            </a:br>
            <a:r>
              <a:rPr lang="sv-SE" sz="1600" kern="0" dirty="0">
                <a:latin typeface="Arial Narrow" panose="020B0606020202030204" pitchFamily="34" charset="0"/>
              </a:rPr>
              <a:t>LC </a:t>
            </a:r>
            <a:r>
              <a:rPr lang="sv-SE" sz="1600" kern="0" dirty="0" smtClean="0">
                <a:latin typeface="Arial Narrow" panose="020B0606020202030204" pitchFamily="34" charset="0"/>
              </a:rPr>
              <a:t>Mariestad</a:t>
            </a:r>
          </a:p>
          <a:p>
            <a:r>
              <a:rPr lang="sv-SE" sz="1600" i="1" kern="0" dirty="0">
                <a:latin typeface="Arial Narrow" panose="020B0606020202030204" pitchFamily="34" charset="0"/>
              </a:rPr>
              <a:t>Ledamot</a:t>
            </a:r>
            <a:endParaRPr lang="sv-SE" sz="1600" i="1" dirty="0">
              <a:latin typeface="Arial Narrow" panose="020B060602020203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4071141" y="2695001"/>
            <a:ext cx="20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</a:pPr>
            <a:r>
              <a:rPr lang="sv-SE" sz="1600" b="1" kern="0" dirty="0" smtClean="0">
                <a:latin typeface="Arial Narrow" panose="020B0606020202030204" pitchFamily="34" charset="0"/>
              </a:rPr>
              <a:t>Roland </a:t>
            </a:r>
            <a:r>
              <a:rPr lang="sv-SE" sz="1600" b="1" kern="0" dirty="0">
                <a:latin typeface="Arial Narrow" panose="020B0606020202030204" pitchFamily="34" charset="0"/>
              </a:rPr>
              <a:t>Johansson</a:t>
            </a:r>
            <a:br>
              <a:rPr lang="sv-SE" sz="1600" b="1" kern="0" dirty="0">
                <a:latin typeface="Arial Narrow" panose="020B0606020202030204" pitchFamily="34" charset="0"/>
              </a:rPr>
            </a:br>
            <a:r>
              <a:rPr lang="sv-SE" sz="1600" kern="0" dirty="0">
                <a:latin typeface="Arial Narrow" panose="020B0606020202030204" pitchFamily="34" charset="0"/>
              </a:rPr>
              <a:t>LC </a:t>
            </a:r>
            <a:r>
              <a:rPr lang="sv-SE" sz="1600" kern="0" dirty="0" smtClean="0">
                <a:latin typeface="Arial Narrow" panose="020B0606020202030204" pitchFamily="34" charset="0"/>
              </a:rPr>
              <a:t>Tidaholm</a:t>
            </a:r>
            <a:r>
              <a:rPr lang="sv-SE" sz="1600" dirty="0">
                <a:latin typeface="Arial Narrow" panose="020B0606020202030204" pitchFamily="34" charset="0"/>
              </a:rPr>
              <a:t/>
            </a:r>
            <a:br>
              <a:rPr lang="sv-SE" sz="1600" dirty="0">
                <a:latin typeface="Arial Narrow" panose="020B0606020202030204" pitchFamily="34" charset="0"/>
              </a:rPr>
            </a:br>
            <a:r>
              <a:rPr lang="sv-SE" sz="1600" i="1" kern="0" dirty="0">
                <a:latin typeface="Arial Narrow" panose="020B0606020202030204" pitchFamily="34" charset="0"/>
              </a:rPr>
              <a:t>Ledamot</a:t>
            </a:r>
            <a:endParaRPr lang="sv-SE" sz="1600" i="1" kern="0" dirty="0" smtClean="0">
              <a:latin typeface="Arial Narrow" panose="020B0606020202030204" pitchFamily="34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971312" y="1484784"/>
            <a:ext cx="20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kern="0" dirty="0">
                <a:latin typeface="Arial Narrow" panose="020B0606020202030204" pitchFamily="34" charset="0"/>
              </a:rPr>
              <a:t>Lars-Göran Larsson </a:t>
            </a:r>
            <a:r>
              <a:rPr lang="sv-SE" sz="1600" b="1" kern="0" dirty="0" smtClean="0">
                <a:latin typeface="Arial Narrow" panose="020B0606020202030204" pitchFamily="34" charset="0"/>
              </a:rPr>
              <a:t/>
            </a:r>
            <a:br>
              <a:rPr lang="sv-SE" sz="1600" b="1" kern="0" dirty="0" smtClean="0">
                <a:latin typeface="Arial Narrow" panose="020B0606020202030204" pitchFamily="34" charset="0"/>
              </a:rPr>
            </a:br>
            <a:r>
              <a:rPr lang="sv-SE" sz="1600" kern="0" dirty="0" smtClean="0">
                <a:latin typeface="Arial Narrow" panose="020B0606020202030204" pitchFamily="34" charset="0"/>
              </a:rPr>
              <a:t>LC</a:t>
            </a:r>
            <a:r>
              <a:rPr lang="sv-SE" sz="1600" b="1" kern="0" dirty="0" smtClean="0">
                <a:latin typeface="Arial Narrow" panose="020B0606020202030204" pitchFamily="34" charset="0"/>
              </a:rPr>
              <a:t> </a:t>
            </a:r>
            <a:r>
              <a:rPr lang="sv-SE" sz="1600" kern="0" dirty="0">
                <a:latin typeface="Arial Narrow" panose="020B0606020202030204" pitchFamily="34" charset="0"/>
              </a:rPr>
              <a:t>Partille</a:t>
            </a:r>
            <a:endParaRPr lang="sv-SE" sz="1600" dirty="0">
              <a:latin typeface="Arial Narrow" panose="020B0606020202030204" pitchFamily="34" charset="0"/>
            </a:endParaRPr>
          </a:p>
          <a:p>
            <a:r>
              <a:rPr lang="sv-SE" sz="1600" i="1" kern="0" dirty="0" smtClean="0">
                <a:latin typeface="Arial Narrow" panose="020B0606020202030204" pitchFamily="34" charset="0"/>
              </a:rPr>
              <a:t>Ordförande </a:t>
            </a:r>
            <a:endParaRPr lang="sv-SE" sz="1600" i="1" dirty="0">
              <a:latin typeface="Arial Narrow" panose="020B0606020202030204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4071141" y="3958256"/>
            <a:ext cx="20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kern="0" dirty="0" smtClean="0">
                <a:latin typeface="Arial Narrow" panose="020B0606020202030204" pitchFamily="34" charset="0"/>
              </a:rPr>
              <a:t>Said </a:t>
            </a:r>
            <a:r>
              <a:rPr lang="sv-SE" sz="1600" b="1" kern="0" dirty="0">
                <a:latin typeface="Arial Narrow" panose="020B0606020202030204" pitchFamily="34" charset="0"/>
              </a:rPr>
              <a:t>Blomqvist</a:t>
            </a:r>
            <a:br>
              <a:rPr lang="sv-SE" sz="1600" b="1" kern="0" dirty="0">
                <a:latin typeface="Arial Narrow" panose="020B0606020202030204" pitchFamily="34" charset="0"/>
              </a:rPr>
            </a:br>
            <a:r>
              <a:rPr lang="sv-SE" sz="1600" kern="0" dirty="0">
                <a:latin typeface="Arial Narrow" panose="020B0606020202030204" pitchFamily="34" charset="0"/>
              </a:rPr>
              <a:t>LC Göteborg </a:t>
            </a:r>
            <a:r>
              <a:rPr lang="sv-SE" sz="1600" kern="0" dirty="0" smtClean="0">
                <a:latin typeface="Arial Narrow" panose="020B0606020202030204" pitchFamily="34" charset="0"/>
              </a:rPr>
              <a:t>Tuve/Säve</a:t>
            </a:r>
          </a:p>
          <a:p>
            <a:r>
              <a:rPr lang="sv-SE" sz="1600" i="1" kern="0" dirty="0">
                <a:latin typeface="Arial Narrow" panose="020B0606020202030204" pitchFamily="34" charset="0"/>
              </a:rPr>
              <a:t>Ledamot</a:t>
            </a:r>
            <a:endParaRPr lang="sv-SE" sz="1600" i="1" kern="0" dirty="0">
              <a:latin typeface="Arial Narrow" panose="020B0606020202030204" pitchFamily="34" charset="0"/>
            </a:endParaRPr>
          </a:p>
        </p:txBody>
      </p:sp>
      <p:pic>
        <p:nvPicPr>
          <p:cNvPr id="1030" name="Picture 6" descr="http://www.lionscancerfond.se/wp-content/uploads/2015/05/LArs-Goran-L-beskuren-lite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0" y="1484784"/>
            <a:ext cx="763258" cy="95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t="12667" r="27950" b="14534"/>
          <a:stretch/>
        </p:blipFill>
        <p:spPr>
          <a:xfrm rot="5400000">
            <a:off x="3072505" y="4096198"/>
            <a:ext cx="1046311" cy="770428"/>
          </a:xfrm>
          <a:prstGeom prst="rect">
            <a:avLst/>
          </a:prstGeom>
        </p:spPr>
      </p:pic>
      <p:pic>
        <p:nvPicPr>
          <p:cNvPr id="16" name="Bildobjekt 15" descr="En bild som visar person, vägg, inomhus, kvinna&#10;&#10;Automatiskt genererad beskrivning">
            <a:extLst>
              <a:ext uri="{FF2B5EF4-FFF2-40B4-BE49-F238E27FC236}">
                <a16:creationId xmlns:a16="http://schemas.microsoft.com/office/drawing/2014/main" xmlns="" id="{4143D5A0-2DCD-48BE-9EDF-8FAC33BD1D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158" y="2820555"/>
            <a:ext cx="1004423" cy="753318"/>
          </a:xfrm>
          <a:prstGeom prst="rect">
            <a:avLst/>
          </a:prstGeom>
        </p:spPr>
      </p:pic>
      <p:pic>
        <p:nvPicPr>
          <p:cNvPr id="18" name="Bildobjekt 17" descr="En bild som visar inomhus, person, vägg, man&#10;&#10;Automatiskt genererad beskrivning">
            <a:extLst>
              <a:ext uri="{FF2B5EF4-FFF2-40B4-BE49-F238E27FC236}">
                <a16:creationId xmlns:a16="http://schemas.microsoft.com/office/drawing/2014/main" xmlns="" id="{57F1D558-C0E8-46E4-A36F-74825376D3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868" y="4047099"/>
            <a:ext cx="922198" cy="74451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27" y="1486489"/>
            <a:ext cx="736272" cy="87488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46" y="1484784"/>
            <a:ext cx="740180" cy="1033948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88" y="2695001"/>
            <a:ext cx="731491" cy="975321"/>
          </a:xfrm>
          <a:prstGeom prst="rect">
            <a:avLst/>
          </a:prstGeom>
        </p:spPr>
      </p:pic>
      <p:sp>
        <p:nvSpPr>
          <p:cNvPr id="22" name="textruta 21"/>
          <p:cNvSpPr txBox="1"/>
          <p:nvPr/>
        </p:nvSpPr>
        <p:spPr>
          <a:xfrm>
            <a:off x="6948496" y="2695001"/>
            <a:ext cx="20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kern="0" dirty="0" smtClean="0">
                <a:latin typeface="Arial Narrow" panose="020B0606020202030204" pitchFamily="34" charset="0"/>
              </a:rPr>
              <a:t>Bertil </a:t>
            </a:r>
            <a:r>
              <a:rPr lang="sv-SE" sz="1600" b="1" kern="0" dirty="0">
                <a:latin typeface="Arial Narrow" panose="020B0606020202030204" pitchFamily="34" charset="0"/>
              </a:rPr>
              <a:t>Tunje</a:t>
            </a:r>
            <a:br>
              <a:rPr lang="sv-SE" sz="1600" b="1" kern="0" dirty="0">
                <a:latin typeface="Arial Narrow" panose="020B0606020202030204" pitchFamily="34" charset="0"/>
              </a:rPr>
            </a:br>
            <a:r>
              <a:rPr lang="sv-SE" sz="1600" kern="0" dirty="0">
                <a:latin typeface="Arial Narrow" panose="020B0606020202030204" pitchFamily="34" charset="0"/>
              </a:rPr>
              <a:t>LC </a:t>
            </a:r>
            <a:r>
              <a:rPr lang="sv-SE" sz="1600" kern="0" dirty="0" smtClean="0">
                <a:latin typeface="Arial Narrow" panose="020B0606020202030204" pitchFamily="34" charset="0"/>
              </a:rPr>
              <a:t>Borås</a:t>
            </a:r>
          </a:p>
          <a:p>
            <a:r>
              <a:rPr lang="sv-SE" sz="1600" i="1" kern="0" dirty="0">
                <a:latin typeface="Arial Narrow" panose="020B0606020202030204" pitchFamily="34" charset="0"/>
              </a:rPr>
              <a:t>Ledamot </a:t>
            </a:r>
            <a:endParaRPr lang="sv-SE" sz="1600" i="1" kern="0" dirty="0">
              <a:latin typeface="Arial Narrow" panose="020B0606020202030204" pitchFamily="34" charset="0"/>
            </a:endParaRPr>
          </a:p>
        </p:txBody>
      </p:sp>
      <p:sp>
        <p:nvSpPr>
          <p:cNvPr id="23" name="textruta 22"/>
          <p:cNvSpPr txBox="1"/>
          <p:nvPr/>
        </p:nvSpPr>
        <p:spPr>
          <a:xfrm>
            <a:off x="6948496" y="3958256"/>
            <a:ext cx="20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kern="0" dirty="0" smtClean="0">
                <a:latin typeface="Arial Narrow" panose="020B0606020202030204" pitchFamily="34" charset="0"/>
              </a:rPr>
              <a:t>Nils-Eric </a:t>
            </a:r>
            <a:r>
              <a:rPr lang="sv-SE" sz="1600" b="1" kern="0" dirty="0">
                <a:latin typeface="Arial Narrow" panose="020B0606020202030204" pitchFamily="34" charset="0"/>
              </a:rPr>
              <a:t>Magnusson</a:t>
            </a:r>
            <a:r>
              <a:rPr lang="sv-SE" sz="1600" kern="0" dirty="0">
                <a:latin typeface="Arial Narrow" panose="020B0606020202030204" pitchFamily="34" charset="0"/>
              </a:rPr>
              <a:t/>
            </a:r>
            <a:br>
              <a:rPr lang="sv-SE" sz="1600" kern="0" dirty="0">
                <a:latin typeface="Arial Narrow" panose="020B0606020202030204" pitchFamily="34" charset="0"/>
              </a:rPr>
            </a:br>
            <a:r>
              <a:rPr lang="sv-SE" sz="1600" kern="0" dirty="0">
                <a:latin typeface="Arial Narrow" panose="020B0606020202030204" pitchFamily="34" charset="0"/>
              </a:rPr>
              <a:t>LC </a:t>
            </a:r>
            <a:r>
              <a:rPr lang="sv-SE" sz="1600" kern="0" dirty="0" smtClean="0">
                <a:latin typeface="Arial Narrow" panose="020B0606020202030204" pitchFamily="34" charset="0"/>
              </a:rPr>
              <a:t>Borås</a:t>
            </a:r>
          </a:p>
          <a:p>
            <a:r>
              <a:rPr lang="sv-SE" sz="1600" i="1" dirty="0">
                <a:latin typeface="Arial Narrow" panose="020B0606020202030204" pitchFamily="34" charset="0"/>
              </a:rPr>
              <a:t>Suppleant</a:t>
            </a:r>
            <a:endParaRPr lang="sv-SE" sz="1600" i="1" kern="0" dirty="0">
              <a:latin typeface="Arial Narrow" panose="020B0606020202030204" pitchFamily="34" charset="0"/>
            </a:endParaRP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xmlns="" id="{3C67930F-5583-4992-90F0-2310476CBB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1827" y="3958256"/>
            <a:ext cx="731491" cy="1018862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xmlns="" id="{9A3428D1-BD00-490A-9337-9762160110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1343" y="5153199"/>
            <a:ext cx="788298" cy="1117655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xmlns="" id="{1F6BB10D-13DD-43E8-8DE0-96469B0A478D}"/>
              </a:ext>
            </a:extLst>
          </p:cNvPr>
          <p:cNvSpPr txBox="1"/>
          <p:nvPr/>
        </p:nvSpPr>
        <p:spPr>
          <a:xfrm>
            <a:off x="4166669" y="5176169"/>
            <a:ext cx="20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kern="0" dirty="0" smtClean="0">
                <a:latin typeface="Arial Narrow" panose="020B0606020202030204" pitchFamily="34" charset="0"/>
              </a:rPr>
              <a:t>Bengt </a:t>
            </a:r>
            <a:r>
              <a:rPr lang="sv-SE" sz="1600" b="1" kern="0" dirty="0">
                <a:latin typeface="Arial Narrow" panose="020B0606020202030204" pitchFamily="34" charset="0"/>
              </a:rPr>
              <a:t>Almqvist</a:t>
            </a:r>
            <a:br>
              <a:rPr lang="sv-SE" sz="1600" b="1" kern="0" dirty="0">
                <a:latin typeface="Arial Narrow" panose="020B0606020202030204" pitchFamily="34" charset="0"/>
              </a:rPr>
            </a:br>
            <a:r>
              <a:rPr lang="sv-SE" sz="1600" kern="0" dirty="0">
                <a:latin typeface="Arial Narrow" panose="020B0606020202030204" pitchFamily="34" charset="0"/>
              </a:rPr>
              <a:t>LC </a:t>
            </a:r>
            <a:r>
              <a:rPr lang="sv-SE" sz="1600" kern="0" dirty="0" smtClean="0">
                <a:latin typeface="Arial Narrow" panose="020B0606020202030204" pitchFamily="34" charset="0"/>
              </a:rPr>
              <a:t>Vänersborg</a:t>
            </a:r>
          </a:p>
          <a:p>
            <a:r>
              <a:rPr lang="sv-SE" sz="1600" i="1" dirty="0">
                <a:latin typeface="Arial Narrow" panose="020B0606020202030204" pitchFamily="34" charset="0"/>
              </a:rPr>
              <a:t>Suppleant</a:t>
            </a:r>
            <a:endParaRPr lang="sv-SE" sz="1600" i="1" kern="0" dirty="0">
              <a:latin typeface="Arial Narrow" panose="020B0606020202030204" pitchFamily="34" charset="0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D7150D74-B138-77D5-8909-61ACC1EC52F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0" r="16031" b="23412"/>
          <a:stretch/>
        </p:blipFill>
        <p:spPr bwMode="auto">
          <a:xfrm>
            <a:off x="3210446" y="2695001"/>
            <a:ext cx="826506" cy="1046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6" descr="http://www.lionscancerfond.se/wp-content/uploads/2015/05/LArs-Goran-L-beskuren-liten1.jp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8" y="1484783"/>
            <a:ext cx="866245" cy="107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Bildobjekt 25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t="12667" r="27950" b="14534"/>
          <a:stretch/>
        </p:blipFill>
        <p:spPr>
          <a:xfrm rot="5400000">
            <a:off x="3040369" y="4114811"/>
            <a:ext cx="1187491" cy="874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Bildobjekt 26" descr="En bild som visar person, vägg, inomhus, kvinna&#10;&#10;Automatiskt genererad beskrivning">
            <a:extLst>
              <a:ext uri="{FF2B5EF4-FFF2-40B4-BE49-F238E27FC236}">
                <a16:creationId xmlns:a16="http://schemas.microsoft.com/office/drawing/2014/main" xmlns="" id="{4143D5A0-2DCD-48BE-9EDF-8FAC33BD1D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36" y="2797807"/>
            <a:ext cx="1139951" cy="85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Bildobjekt 27" descr="En bild som visar inomhus, person, vägg, man&#10;&#10;Automatiskt genererad beskrivning">
            <a:extLst>
              <a:ext uri="{FF2B5EF4-FFF2-40B4-BE49-F238E27FC236}">
                <a16:creationId xmlns:a16="http://schemas.microsoft.com/office/drawing/2014/main" xmlns="" id="{57F1D558-C0E8-46E4-A36F-74825376D3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21" y="4059086"/>
            <a:ext cx="1046631" cy="84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04" y="1486488"/>
            <a:ext cx="835618" cy="99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22" y="1484783"/>
            <a:ext cx="840053" cy="1173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65" y="2695001"/>
            <a:ext cx="830192" cy="110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xmlns="" id="{3C67930F-5583-4992-90F0-2310476CBBCC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6118304" y="3958256"/>
            <a:ext cx="830192" cy="1156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xmlns="" id="{9A3428D1-BD00-490A-9337-9762160110A5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</a:blip>
          <a:stretch>
            <a:fillRect/>
          </a:stretch>
        </p:blipFill>
        <p:spPr>
          <a:xfrm>
            <a:off x="3187820" y="5153199"/>
            <a:ext cx="894664" cy="126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xmlns="" id="{D7150D74-B138-77D5-8909-61ACC1EC52F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0" r="16031" b="23412"/>
          <a:stretch/>
        </p:blipFill>
        <p:spPr bwMode="auto">
          <a:xfrm>
            <a:off x="3196922" y="2695001"/>
            <a:ext cx="938027" cy="11874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1464970"/>
      </p:ext>
    </p:extLst>
  </p:cSld>
  <p:clrMapOvr>
    <a:masterClrMapping/>
  </p:clrMapOvr>
  <p:transition advTm="1687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95537" y="4076377"/>
            <a:ext cx="8319838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3200" kern="0" dirty="0" smtClean="0"/>
              <a:t>LCV </a:t>
            </a:r>
            <a:r>
              <a:rPr lang="sv-SE" sz="3200" kern="0" dirty="0"/>
              <a:t>drivs helt </a:t>
            </a:r>
            <a:r>
              <a:rPr lang="sv-SE" sz="3200" kern="0" dirty="0" smtClean="0"/>
              <a:t>ideellt. Därför </a:t>
            </a:r>
            <a:r>
              <a:rPr lang="sv-SE" sz="3200" kern="0" dirty="0"/>
              <a:t>är </a:t>
            </a:r>
            <a:r>
              <a:rPr lang="sv-SE" sz="3200" kern="0" dirty="0" smtClean="0"/>
              <a:t>omkostnaderna </a:t>
            </a:r>
            <a:r>
              <a:rPr lang="sv-SE" sz="3200" kern="0" dirty="0"/>
              <a:t>mycket låga</a:t>
            </a:r>
            <a:r>
              <a:rPr lang="sv-SE" sz="3200" kern="0" dirty="0" smtClean="0"/>
              <a:t>!</a:t>
            </a:r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endParaRPr lang="sv-SE" sz="3200" kern="0" dirty="0"/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3200" kern="0" dirty="0"/>
              <a:t>Ca</a:t>
            </a:r>
            <a:r>
              <a:rPr lang="sv-SE" sz="3200" b="1" kern="0" dirty="0"/>
              <a:t> 95 kronor per 100-lapp </a:t>
            </a:r>
            <a:r>
              <a:rPr lang="sv-SE" sz="3200" kern="0" dirty="0"/>
              <a:t>går till forskningen!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68" y="1905860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7</a:t>
            </a:fld>
            <a:endParaRPr lang="sv-SE"/>
          </a:p>
        </p:txBody>
      </p:sp>
      <p:grpSp>
        <p:nvGrpSpPr>
          <p:cNvPr id="9" name="Grupp 8"/>
          <p:cNvGrpSpPr/>
          <p:nvPr/>
        </p:nvGrpSpPr>
        <p:grpSpPr>
          <a:xfrm>
            <a:off x="2377622" y="1142953"/>
            <a:ext cx="4388757" cy="2734682"/>
            <a:chOff x="2325072" y="1054358"/>
            <a:chExt cx="4388757" cy="2734682"/>
          </a:xfrm>
        </p:grpSpPr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072" y="1588566"/>
              <a:ext cx="4388757" cy="2200474"/>
            </a:xfrm>
            <a:prstGeom prst="rect">
              <a:avLst/>
            </a:prstGeom>
            <a:noFill/>
          </p:spPr>
        </p:pic>
        <p:sp>
          <p:nvSpPr>
            <p:cNvPr id="5" name="Rektangel 4"/>
            <p:cNvSpPr/>
            <p:nvPr/>
          </p:nvSpPr>
          <p:spPr>
            <a:xfrm>
              <a:off x="2325072" y="1588566"/>
              <a:ext cx="4388757" cy="2200474"/>
            </a:xfrm>
            <a:prstGeom prst="rect">
              <a:avLst/>
            </a:prstGeom>
            <a:gradFill>
              <a:gsLst>
                <a:gs pos="95000">
                  <a:schemeClr val="bg1">
                    <a:alpha val="49000"/>
                  </a:schemeClr>
                </a:gs>
                <a:gs pos="95000">
                  <a:schemeClr val="accent1"/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Ned 7"/>
            <p:cNvSpPr/>
            <p:nvPr/>
          </p:nvSpPr>
          <p:spPr>
            <a:xfrm>
              <a:off x="6362673" y="1054358"/>
              <a:ext cx="281584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67764663"/>
      </p:ext>
    </p:extLst>
  </p:cSld>
  <p:clrMapOvr>
    <a:masterClrMapping/>
  </p:clrMapOvr>
  <p:transition advTm="915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23528" y="2330758"/>
            <a:ext cx="849694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3200" kern="0" dirty="0"/>
              <a:t>			</a:t>
            </a:r>
          </a:p>
        </p:txBody>
      </p:sp>
      <p:sp>
        <p:nvSpPr>
          <p:cNvPr id="3" name="Rektangel 2"/>
          <p:cNvSpPr/>
          <p:nvPr/>
        </p:nvSpPr>
        <p:spPr>
          <a:xfrm>
            <a:off x="352103" y="1844824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3200" kern="0" dirty="0"/>
              <a:t>”Lions Cancerfond Väst ger viktiga bidrag till klinisk patientnära cancerforskning i Västsverige. Denna forskning syftar till att förbättra vardagen för cancerpatienterna och är synnerligen angelägen” 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xmlns="" id="{363161F1-8CA9-4DDD-B200-FA4FAF1E8DB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4"/>
          <a:stretch/>
        </p:blipFill>
        <p:spPr bwMode="auto">
          <a:xfrm>
            <a:off x="2771800" y="3890669"/>
            <a:ext cx="1800200" cy="25545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4596419" y="4629035"/>
            <a:ext cx="3379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kern="0" dirty="0"/>
              <a:t>Per Karlsson</a:t>
            </a:r>
            <a:r>
              <a:rPr lang="sv-SE" kern="0" dirty="0"/>
              <a:t>,</a:t>
            </a:r>
            <a:r>
              <a:rPr lang="sv-SE" kern="0" dirty="0">
                <a:solidFill>
                  <a:srgbClr val="C00000"/>
                </a:solidFill>
              </a:rPr>
              <a:t>                        </a:t>
            </a:r>
          </a:p>
          <a:p>
            <a:r>
              <a:rPr lang="sv-SE" kern="0" dirty="0"/>
              <a:t>Professor / Överläkare</a:t>
            </a:r>
            <a:br>
              <a:rPr lang="sv-SE" kern="0" dirty="0"/>
            </a:br>
            <a:r>
              <a:rPr lang="sv-SE" kern="0" dirty="0"/>
              <a:t>Sahlgrenska Akademin</a:t>
            </a:r>
            <a:br>
              <a:rPr lang="sv-SE" kern="0" dirty="0"/>
            </a:br>
            <a:r>
              <a:rPr lang="sv-SE" kern="0" dirty="0"/>
              <a:t>Sahlgrenska Universitetssjukhuset</a:t>
            </a:r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490342"/>
      </p:ext>
    </p:extLst>
  </p:cSld>
  <p:clrMapOvr>
    <a:masterClrMapping/>
  </p:clrMapOvr>
  <p:transition advTm="1831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99592" y="1412776"/>
            <a:ext cx="756084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3200" kern="0" dirty="0"/>
              <a:t>			</a:t>
            </a:r>
          </a:p>
        </p:txBody>
      </p:sp>
      <p:sp>
        <p:nvSpPr>
          <p:cNvPr id="3" name="Rektangel 2"/>
          <p:cNvSpPr/>
          <p:nvPr/>
        </p:nvSpPr>
        <p:spPr>
          <a:xfrm>
            <a:off x="107504" y="1556791"/>
            <a:ext cx="89289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4400" b="1" kern="0" dirty="0">
                <a:latin typeface="+mj-lt"/>
              </a:rPr>
              <a:t>89 projekt </a:t>
            </a:r>
            <a:r>
              <a:rPr lang="sv-SE" sz="4400" kern="0" dirty="0">
                <a:latin typeface="+mj-lt"/>
              </a:rPr>
              <a:t>har erhållit forsknings-anslag om tillsammans </a:t>
            </a:r>
            <a:r>
              <a:rPr lang="sv-SE" sz="4400" b="1" kern="0" dirty="0">
                <a:latin typeface="+mj-lt"/>
              </a:rPr>
              <a:t>16 806 </a:t>
            </a:r>
            <a:r>
              <a:rPr lang="sv-SE" sz="4400" b="1" kern="0" dirty="0" smtClean="0">
                <a:latin typeface="+mj-lt"/>
              </a:rPr>
              <a:t>300 kr.</a:t>
            </a:r>
            <a:endParaRPr lang="sv-SE" sz="4400" b="1" kern="0" dirty="0">
              <a:latin typeface="+mj-lt"/>
            </a:endParaRP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9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E0FB4C41-5E11-3E85-E455-B526F4D5F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0000">
            <a:off x="2483768" y="3147356"/>
            <a:ext cx="3813376" cy="3033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5546542"/>
      </p:ext>
    </p:extLst>
  </p:cSld>
  <p:clrMapOvr>
    <a:masterClrMapping/>
  </p:clrMapOvr>
  <p:transition advTm="14193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.7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.7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8|4"/>
</p:tagLst>
</file>

<file path=ppt/theme/theme1.xml><?xml version="1.0" encoding="utf-8"?>
<a:theme xmlns:a="http://schemas.openxmlformats.org/drawingml/2006/main" name="Office-tema">
  <a:themeElements>
    <a:clrScheme name="LCI">
      <a:dk1>
        <a:sysClr val="windowText" lastClr="000000"/>
      </a:dk1>
      <a:lt1>
        <a:sysClr val="window" lastClr="FFFFFF"/>
      </a:lt1>
      <a:dk2>
        <a:srgbClr val="766A62"/>
      </a:dk2>
      <a:lt2>
        <a:srgbClr val="E7E6E6"/>
      </a:lt2>
      <a:accent1>
        <a:srgbClr val="00338D"/>
      </a:accent1>
      <a:accent2>
        <a:srgbClr val="EBB700"/>
      </a:accent2>
      <a:accent3>
        <a:srgbClr val="CA7700"/>
      </a:accent3>
      <a:accent4>
        <a:srgbClr val="983222"/>
      </a:accent4>
      <a:accent5>
        <a:srgbClr val="7F7000"/>
      </a:accent5>
      <a:accent6>
        <a:srgbClr val="622567"/>
      </a:accent6>
      <a:hlink>
        <a:srgbClr val="00338D"/>
      </a:hlink>
      <a:folHlink>
        <a:srgbClr val="6225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316</Words>
  <Application>Microsoft Office PowerPoint</Application>
  <PresentationFormat>Bildspel på skärmen (4:3)</PresentationFormat>
  <Paragraphs>91</Paragraphs>
  <Slides>15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Georgia</vt:lpstr>
      <vt:lpstr>Office-tema</vt:lpstr>
      <vt:lpstr>1_Anpassad formgivning</vt:lpstr>
      <vt:lpstr>Anpassad formgivning</vt:lpstr>
      <vt:lpstr>PowerPoint-presentation</vt:lpstr>
      <vt:lpstr>PowerPoint-presentation</vt:lpstr>
      <vt:lpstr>PowerPoint-presentation</vt:lpstr>
      <vt:lpstr>PowerPoint-presentation</vt:lpstr>
      <vt:lpstr>   </vt:lpstr>
      <vt:lpstr>STYRELSE</vt:lpstr>
      <vt:lpstr>PowerPoint-presentation</vt:lpstr>
      <vt:lpstr>PowerPoint-presentation</vt:lpstr>
      <vt:lpstr>PowerPoint-presentation</vt:lpstr>
      <vt:lpstr>PowerPoint-presentation</vt:lpstr>
      <vt:lpstr>Tillgång till forskningspengar lockar de bästa!</vt:lpstr>
      <vt:lpstr>Tänk på Lions Cancerfond Väst</vt:lpstr>
      <vt:lpstr>Hur ger jag bidrag?</vt:lpstr>
      <vt:lpstr>Hur blir jag månadsgivare ?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Lars</dc:creator>
  <cp:lastModifiedBy>Per Blomstrand</cp:lastModifiedBy>
  <cp:revision>144</cp:revision>
  <cp:lastPrinted>2022-01-23T15:25:13Z</cp:lastPrinted>
  <dcterms:created xsi:type="dcterms:W3CDTF">2016-01-26T21:47:30Z</dcterms:created>
  <dcterms:modified xsi:type="dcterms:W3CDTF">2022-11-06T22:29:20Z</dcterms:modified>
</cp:coreProperties>
</file>