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1" r:id="rId3"/>
  </p:sldMasterIdLst>
  <p:notesMasterIdLst>
    <p:notesMasterId r:id="rId19"/>
  </p:notesMasterIdLst>
  <p:sldIdLst>
    <p:sldId id="257" r:id="rId4"/>
    <p:sldId id="277" r:id="rId5"/>
    <p:sldId id="279" r:id="rId6"/>
    <p:sldId id="281" r:id="rId7"/>
    <p:sldId id="260" r:id="rId8"/>
    <p:sldId id="270" r:id="rId9"/>
    <p:sldId id="261" r:id="rId10"/>
    <p:sldId id="262" r:id="rId11"/>
    <p:sldId id="282" r:id="rId12"/>
    <p:sldId id="278" r:id="rId13"/>
    <p:sldId id="267" r:id="rId14"/>
    <p:sldId id="268" r:id="rId15"/>
    <p:sldId id="283" r:id="rId16"/>
    <p:sldId id="274" r:id="rId17"/>
    <p:sldId id="280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4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AF5E86-6693-4416-ACCB-AAB03CB68B85}" v="3" dt="2019-09-06T19:47:15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94660"/>
  </p:normalViewPr>
  <p:slideViewPr>
    <p:cSldViewPr>
      <p:cViewPr varScale="1">
        <p:scale>
          <a:sx n="77" d="100"/>
          <a:sy n="77" d="100"/>
        </p:scale>
        <p:origin x="16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4757F-E5E6-4D5E-8FE3-E7E5D4803DFF}" type="datetimeFigureOut">
              <a:rPr lang="sv-SE" smtClean="0"/>
              <a:t>2019-09-06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6C3D-2E34-44E2-94BB-4AA3AA00D95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599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897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12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91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160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274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082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6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451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03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32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593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987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31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7248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6C3D-2E34-44E2-94BB-4AA3AA00D95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80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16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946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03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0" descr="lions_cancerfond_500px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3048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428625" y="6477000"/>
            <a:ext cx="828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algn="ctr">
              <a:spcBef>
                <a:spcPct val="20000"/>
              </a:spcBef>
              <a:spcAft>
                <a:spcPct val="35000"/>
              </a:spcAft>
              <a:defRPr/>
            </a:pPr>
            <a:r>
              <a:rPr lang="sv-SE" sz="1400" kern="0" dirty="0">
                <a:latin typeface="Georgia" panose="02040502050405020303" pitchFamily="18" charset="0"/>
                <a:cs typeface="+mn-cs"/>
              </a:rPr>
              <a:t>www.lionscancerfond.se</a:t>
            </a:r>
            <a:endParaRPr lang="sv-SE" kern="0" dirty="0">
              <a:latin typeface="Georgia" panose="02040502050405020303" pitchFamily="18" charset="0"/>
              <a:cs typeface="+mn-cs"/>
            </a:endParaRPr>
          </a:p>
        </p:txBody>
      </p:sp>
      <p:pic>
        <p:nvPicPr>
          <p:cNvPr id="10" name="Bildobjekt 9" descr="opr2-90_Konto_Logo_RGB mind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76256" y="332656"/>
            <a:ext cx="1971648" cy="487113"/>
          </a:xfrm>
          <a:prstGeom prst="rect">
            <a:avLst/>
          </a:prstGeom>
        </p:spPr>
      </p:pic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>
          <a:xfrm>
            <a:off x="429106" y="6466400"/>
            <a:ext cx="2133600" cy="365125"/>
          </a:xfrm>
        </p:spPr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>
          <a:xfrm>
            <a:off x="3124200" y="6484937"/>
            <a:ext cx="28956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>
          <a:xfrm>
            <a:off x="6581775" y="6492875"/>
            <a:ext cx="2133600" cy="365125"/>
          </a:xfrm>
        </p:spPr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72000" y="57324"/>
            <a:ext cx="9000000" cy="6408000"/>
          </a:xfrm>
          <a:prstGeom prst="rect">
            <a:avLst/>
          </a:prstGeom>
          <a:noFill/>
          <a:ln w="38100">
            <a:solidFill>
              <a:srgbClr val="0A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556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 userDrawn="1"/>
        </p:nvSpPr>
        <p:spPr bwMode="auto">
          <a:xfrm>
            <a:off x="428625" y="6477000"/>
            <a:ext cx="828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algn="ctr">
              <a:spcBef>
                <a:spcPct val="20000"/>
              </a:spcBef>
              <a:spcAft>
                <a:spcPct val="35000"/>
              </a:spcAft>
              <a:defRPr/>
            </a:pPr>
            <a:r>
              <a:rPr lang="sv-SE" sz="1400" kern="0" dirty="0">
                <a:latin typeface="Georgia" panose="02040502050405020303" pitchFamily="18" charset="0"/>
                <a:cs typeface="+mn-cs"/>
              </a:rPr>
              <a:t>www.lionscancerfond.se</a:t>
            </a:r>
            <a:endParaRPr lang="sv-SE" kern="0" dirty="0">
              <a:latin typeface="Georgia" panose="02040502050405020303" pitchFamily="18" charset="0"/>
              <a:cs typeface="+mn-cs"/>
            </a:endParaRPr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>
          <a:xfrm>
            <a:off x="429106" y="6466400"/>
            <a:ext cx="2133600" cy="365125"/>
          </a:xfrm>
        </p:spPr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>
          <a:xfrm>
            <a:off x="3124200" y="6484937"/>
            <a:ext cx="28956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>
          <a:xfrm>
            <a:off x="6581775" y="6492875"/>
            <a:ext cx="2133600" cy="365125"/>
          </a:xfrm>
        </p:spPr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72000" y="57324"/>
            <a:ext cx="9000000" cy="6408000"/>
          </a:xfrm>
          <a:prstGeom prst="rect">
            <a:avLst/>
          </a:prstGeom>
          <a:noFill/>
          <a:ln w="38100">
            <a:solidFill>
              <a:srgbClr val="0A4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030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095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241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2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949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849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1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654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054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F5B07-71E9-483E-8316-E4964080FC38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7BA55-4B9C-4887-A175-E00E3712D8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5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66090-C898-4E70-A6FD-2F7844D0F279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206F-5C10-42DE-B2A9-0F0F520376A7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FAB3-208F-4E41-A3B8-544925399DAF}" type="datetimeFigureOut">
              <a:rPr lang="sv-SE" smtClean="0"/>
              <a:pPr/>
              <a:t>2019-09-06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7DEA-7970-411D-B1BB-D96FA06923D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ancerfond.se/ge-bidra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onscancerfond.se/ge-bidrag/autogir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7BC7A-E7A3-4146-A94F-F7DC834A2D19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  <p:pic>
        <p:nvPicPr>
          <p:cNvPr id="10" name="Bildobjekt 9" descr="LCV-logga utan 90-konto min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7876663" cy="3050644"/>
          </a:xfrm>
          <a:prstGeom prst="rect">
            <a:avLst/>
          </a:prstGeom>
        </p:spPr>
      </p:pic>
      <p:pic>
        <p:nvPicPr>
          <p:cNvPr id="12" name="Bildobjekt 11" descr="opr2-90_Konto_Logo_RGB mind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0478" y="5326165"/>
            <a:ext cx="3597920" cy="8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00053"/>
      </p:ext>
    </p:extLst>
  </p:cSld>
  <p:clrMapOvr>
    <a:masterClrMapping/>
  </p:clrMapOvr>
  <p:transition spd="slow" advTm="4723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2330758"/>
            <a:ext cx="84969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/>
              <a:t>			</a:t>
            </a:r>
          </a:p>
        </p:txBody>
      </p:sp>
      <p:sp>
        <p:nvSpPr>
          <p:cNvPr id="3" name="Rektangel 2"/>
          <p:cNvSpPr/>
          <p:nvPr/>
        </p:nvSpPr>
        <p:spPr>
          <a:xfrm>
            <a:off x="1905409" y="3014382"/>
            <a:ext cx="5834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kern="0" dirty="0"/>
              <a:t>	</a:t>
            </a:r>
            <a:r>
              <a:rPr lang="sv-SE" sz="2800" kern="0" dirty="0"/>
              <a:t>	</a:t>
            </a:r>
            <a:endParaRPr lang="sv-SE" sz="32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3076" name="Picture 4" descr="Diagram Ã¶ver beviljade anslag 2010-2019">
            <a:extLst>
              <a:ext uri="{FF2B5EF4-FFF2-40B4-BE49-F238E27FC236}">
                <a16:creationId xmlns:a16="http://schemas.microsoft.com/office/drawing/2014/main" id="{D22AAA56-0157-4B1A-88FB-62CC43B17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0" y="1658322"/>
            <a:ext cx="7834639" cy="46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00762"/>
      </p:ext>
    </p:extLst>
  </p:cSld>
  <p:clrMapOvr>
    <a:masterClrMapping/>
  </p:clrMapOvr>
  <p:transition advTm="1362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663979" y="1278582"/>
            <a:ext cx="6264275" cy="1430338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0000"/>
                </a:solidFill>
              </a:rPr>
              <a:t>Tillgång till forskningspengar lockar de bästa</a:t>
            </a:r>
          </a:p>
        </p:txBody>
      </p:sp>
      <p:sp>
        <p:nvSpPr>
          <p:cNvPr id="4" name="Rektangel 3"/>
          <p:cNvSpPr/>
          <p:nvPr/>
        </p:nvSpPr>
        <p:spPr>
          <a:xfrm>
            <a:off x="2663979" y="2708920"/>
            <a:ext cx="626427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sv-SE" sz="3200" kern="0" dirty="0"/>
              <a:t>Ett bidrag till vår fond</a:t>
            </a:r>
          </a:p>
          <a:p>
            <a:pPr algn="ctr">
              <a:spcBef>
                <a:spcPts val="600"/>
              </a:spcBef>
              <a:defRPr/>
            </a:pPr>
            <a:r>
              <a:rPr lang="sv-SE" sz="3200" kern="0" dirty="0"/>
              <a:t>stödjer cancerforskningen </a:t>
            </a:r>
          </a:p>
          <a:p>
            <a:pPr algn="ctr">
              <a:spcBef>
                <a:spcPts val="600"/>
              </a:spcBef>
              <a:defRPr/>
            </a:pPr>
            <a:r>
              <a:rPr lang="sv-SE" sz="3200" kern="0" dirty="0"/>
              <a:t>i västra Sverige.</a:t>
            </a:r>
          </a:p>
          <a:p>
            <a:pPr algn="ctr">
              <a:spcBef>
                <a:spcPts val="600"/>
              </a:spcBef>
              <a:defRPr/>
            </a:pPr>
            <a:endParaRPr lang="sv-SE" sz="3200" kern="0" dirty="0"/>
          </a:p>
          <a:p>
            <a:pPr algn="ctr">
              <a:spcBef>
                <a:spcPts val="600"/>
              </a:spcBef>
              <a:defRPr/>
            </a:pPr>
            <a:r>
              <a:rPr lang="sv-SE" sz="3200" dirty="0"/>
              <a:t>Alltså till våra läkare/forskare, där vi bor!</a:t>
            </a:r>
            <a:endParaRPr lang="sv-SE" sz="3200" i="1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37" y="2708920"/>
            <a:ext cx="2311538" cy="23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8206809"/>
      </p:ext>
    </p:extLst>
  </p:cSld>
  <p:clrMapOvr>
    <a:masterClrMapping/>
  </p:clrMapOvr>
  <p:transition advTm="605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323528" y="1846253"/>
            <a:ext cx="5732462" cy="495300"/>
          </a:xfrm>
        </p:spPr>
        <p:txBody>
          <a:bodyPr>
            <a:normAutofit fontScale="90000"/>
          </a:bodyPr>
          <a:lstStyle/>
          <a:p>
            <a:r>
              <a:rPr lang="sv-SE" sz="4000" dirty="0">
                <a:solidFill>
                  <a:srgbClr val="C00000"/>
                </a:solidFill>
              </a:rPr>
              <a:t>Hur ger jag bidrag?</a:t>
            </a:r>
          </a:p>
        </p:txBody>
      </p:sp>
      <p:sp>
        <p:nvSpPr>
          <p:cNvPr id="4" name="Rektangel 3"/>
          <p:cNvSpPr/>
          <p:nvPr/>
        </p:nvSpPr>
        <p:spPr>
          <a:xfrm>
            <a:off x="323528" y="2492896"/>
            <a:ext cx="57324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sv-SE" sz="2800" kern="0" dirty="0"/>
              <a:t>Fyll i ett formulär på vår Hemsida </a:t>
            </a:r>
            <a:r>
              <a:rPr lang="sv-SE" sz="2800" kern="0" dirty="0">
                <a:hlinkClick r:id="rId3"/>
              </a:rPr>
              <a:t>www.lionscancerfond.se/ge-bidrag/</a:t>
            </a:r>
            <a:endParaRPr lang="sv-SE" sz="2800" kern="0" dirty="0"/>
          </a:p>
          <a:p>
            <a:pPr algn="ctr">
              <a:spcBef>
                <a:spcPts val="600"/>
              </a:spcBef>
              <a:defRPr/>
            </a:pPr>
            <a:r>
              <a:rPr lang="sv-SE" sz="2800" kern="0" dirty="0"/>
              <a:t>och sätt in bidraget på </a:t>
            </a:r>
            <a:r>
              <a:rPr lang="sv-SE" sz="2800" b="1" kern="0" dirty="0"/>
              <a:t>BG 900-1926</a:t>
            </a:r>
            <a:br>
              <a:rPr lang="sv-SE" sz="2800" b="1" kern="0" dirty="0"/>
            </a:br>
            <a:r>
              <a:rPr lang="sv-SE" sz="2000" b="1" kern="0" dirty="0"/>
              <a:t>eller</a:t>
            </a:r>
            <a:endParaRPr lang="sv-SE" sz="2800" b="1" kern="0" dirty="0"/>
          </a:p>
          <a:p>
            <a:pPr algn="ctr">
              <a:spcBef>
                <a:spcPts val="600"/>
              </a:spcBef>
              <a:defRPr/>
            </a:pPr>
            <a:r>
              <a:rPr lang="sv-SE" sz="2800" kern="0" dirty="0"/>
              <a:t>Swish</a:t>
            </a:r>
            <a:r>
              <a:rPr lang="sv-SE" sz="2800" dirty="0"/>
              <a:t> till nummer </a:t>
            </a:r>
            <a:r>
              <a:rPr lang="sv-SE" sz="2800" b="1" dirty="0"/>
              <a:t>900 19 26</a:t>
            </a:r>
            <a:br>
              <a:rPr lang="sv-SE" sz="2800" b="1" dirty="0"/>
            </a:br>
            <a:r>
              <a:rPr lang="sv-SE" sz="2000" b="1" dirty="0"/>
              <a:t>eller</a:t>
            </a:r>
            <a:endParaRPr lang="sv-SE" sz="2000" kern="0" dirty="0"/>
          </a:p>
          <a:p>
            <a:pPr algn="ctr">
              <a:spcBef>
                <a:spcPts val="600"/>
              </a:spcBef>
              <a:defRPr/>
            </a:pPr>
            <a:r>
              <a:rPr lang="sv-SE" sz="2800" kern="0" dirty="0"/>
              <a:t>Ring vår servicetelefon  </a:t>
            </a:r>
            <a:r>
              <a:rPr lang="sv-SE" sz="2800" b="1" kern="0" dirty="0"/>
              <a:t>020-33 44 44</a:t>
            </a:r>
          </a:p>
          <a:p>
            <a:pPr algn="ctr">
              <a:spcBef>
                <a:spcPts val="600"/>
              </a:spcBef>
              <a:defRPr/>
            </a:pPr>
            <a:r>
              <a:rPr lang="sv-SE" sz="2800" kern="0" dirty="0"/>
              <a:t>så får du personlig hjälp  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991" y="2492897"/>
            <a:ext cx="2764482" cy="2764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804569"/>
      </p:ext>
    </p:extLst>
  </p:cSld>
  <p:clrMapOvr>
    <a:masterClrMapping/>
  </p:clrMapOvr>
  <p:transition advTm="1118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323527" y="3068960"/>
            <a:ext cx="8496945" cy="1512168"/>
          </a:xfrm>
        </p:spPr>
        <p:txBody>
          <a:bodyPr>
            <a:normAutofit fontScale="90000"/>
          </a:bodyPr>
          <a:lstStyle/>
          <a:p>
            <a:r>
              <a:rPr lang="sv-SE" sz="4000" dirty="0">
                <a:solidFill>
                  <a:srgbClr val="0070C0"/>
                </a:solidFill>
              </a:rPr>
              <a:t>Tänk på</a:t>
            </a:r>
            <a:br>
              <a:rPr lang="sv-SE" sz="4000" dirty="0">
                <a:solidFill>
                  <a:srgbClr val="0070C0"/>
                </a:solidFill>
              </a:rPr>
            </a:br>
            <a:r>
              <a:rPr lang="sv-SE" sz="4000" dirty="0">
                <a:solidFill>
                  <a:srgbClr val="0070C0"/>
                </a:solidFill>
              </a:rPr>
              <a:t>Lions Cancerfond Väst</a:t>
            </a:r>
            <a:br>
              <a:rPr lang="sv-SE" sz="4000" dirty="0">
                <a:solidFill>
                  <a:srgbClr val="0070C0"/>
                </a:solidFill>
              </a:rPr>
            </a:br>
            <a:r>
              <a:rPr lang="sv-SE" sz="4000" dirty="0">
                <a:solidFill>
                  <a:srgbClr val="0070C0"/>
                </a:solidFill>
              </a:rPr>
              <a:t>- när Ni vill skicka en gratulationsgåva</a:t>
            </a:r>
            <a:br>
              <a:rPr lang="sv-SE" sz="4000" dirty="0">
                <a:solidFill>
                  <a:srgbClr val="0070C0"/>
                </a:solidFill>
              </a:rPr>
            </a:br>
            <a:r>
              <a:rPr lang="sv-SE" sz="4000" dirty="0">
                <a:solidFill>
                  <a:srgbClr val="0070C0"/>
                </a:solidFill>
              </a:rPr>
              <a:t> - när Ni vill hedra någon som gått bort    </a:t>
            </a:r>
            <a:br>
              <a:rPr lang="sv-SE" sz="4000" dirty="0">
                <a:solidFill>
                  <a:srgbClr val="0070C0"/>
                </a:solidFill>
              </a:rPr>
            </a:br>
            <a:r>
              <a:rPr lang="sv-SE" sz="4000" dirty="0">
                <a:solidFill>
                  <a:srgbClr val="0070C0"/>
                </a:solidFill>
              </a:rPr>
              <a:t>- när Ni vill stödja cancerforskningen </a:t>
            </a:r>
            <a:br>
              <a:rPr lang="sv-SE" sz="4000" dirty="0">
                <a:solidFill>
                  <a:srgbClr val="C00000"/>
                </a:solidFill>
              </a:rPr>
            </a:br>
            <a:endParaRPr lang="sv-SE" sz="4000" dirty="0">
              <a:solidFill>
                <a:srgbClr val="C00000"/>
              </a:solidFill>
            </a:endParaRP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322223"/>
      </p:ext>
    </p:extLst>
  </p:cSld>
  <p:clrMapOvr>
    <a:masterClrMapping/>
  </p:clrMapOvr>
  <p:transition advTm="1118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632541" y="1844824"/>
            <a:ext cx="5307612" cy="1152128"/>
          </a:xfrm>
        </p:spPr>
        <p:txBody>
          <a:bodyPr>
            <a:normAutofit fontScale="90000"/>
          </a:bodyPr>
          <a:lstStyle/>
          <a:p>
            <a:r>
              <a:rPr lang="sv-SE" sz="4000" dirty="0">
                <a:solidFill>
                  <a:srgbClr val="C00000"/>
                </a:solidFill>
              </a:rPr>
              <a:t>Hur blir jag månadsgivare ?</a:t>
            </a:r>
          </a:p>
        </p:txBody>
      </p:sp>
      <p:sp>
        <p:nvSpPr>
          <p:cNvPr id="4" name="Rektangel 3"/>
          <p:cNvSpPr/>
          <p:nvPr/>
        </p:nvSpPr>
        <p:spPr>
          <a:xfrm>
            <a:off x="611560" y="2996952"/>
            <a:ext cx="532707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sv-SE" sz="3200" kern="0" dirty="0"/>
              <a:t>Du finner svaret på vår hemsida</a:t>
            </a:r>
            <a:br>
              <a:rPr lang="sv-SE" sz="3200" kern="0" dirty="0"/>
            </a:br>
            <a:r>
              <a:rPr lang="sv-SE" sz="3200" kern="0" dirty="0">
                <a:hlinkClick r:id="rId3"/>
              </a:rPr>
              <a:t>www.lionscancerfond.se/ge-bidrag/autogiro/</a:t>
            </a:r>
            <a:r>
              <a:rPr lang="sv-SE" sz="4000" kern="0" dirty="0"/>
              <a:t> 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613" y="2996952"/>
            <a:ext cx="2860859" cy="2852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799106"/>
      </p:ext>
    </p:extLst>
  </p:cSld>
  <p:clrMapOvr>
    <a:masterClrMapping/>
  </p:clrMapOvr>
  <p:transition advTm="820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7BC7A-E7A3-4146-A94F-F7DC834A2D19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  <p:pic>
        <p:nvPicPr>
          <p:cNvPr id="10" name="Bildobjekt 9" descr="LCV-logga utan 90-konto mind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620688"/>
            <a:ext cx="7876663" cy="3050644"/>
          </a:xfrm>
          <a:prstGeom prst="rect">
            <a:avLst/>
          </a:prstGeom>
        </p:spPr>
      </p:pic>
      <p:pic>
        <p:nvPicPr>
          <p:cNvPr id="12" name="Bildobjekt 11" descr="opr2-90_Konto_Logo_RGB mind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0478" y="5326165"/>
            <a:ext cx="3597920" cy="8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68545"/>
      </p:ext>
    </p:extLst>
  </p:cSld>
  <p:clrMapOvr>
    <a:masterClrMapping/>
  </p:clrMapOvr>
  <p:transition spd="slow" advTm="319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1700808"/>
            <a:ext cx="8496944" cy="364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5400" kern="0" dirty="0"/>
              <a:t>Minst var tredje person i Sverige får en cancerdiagnos under sin livstid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endParaRPr lang="sv-SE" sz="3600" kern="0" dirty="0"/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600" kern="0" dirty="0"/>
              <a:t>Risken att drabbas ökar med stigande ålder</a:t>
            </a:r>
            <a:endParaRPr lang="sv-SE" sz="2800" kern="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2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845112"/>
      </p:ext>
    </p:extLst>
  </p:cSld>
  <p:clrMapOvr>
    <a:masterClrMapping/>
  </p:clrMapOvr>
  <p:transition advTm="9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170080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4000" kern="0" dirty="0"/>
              <a:t>Närmare 70 % av alla som får en 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4000" kern="0" dirty="0"/>
              <a:t>cancerdiagnos idag överlever 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endParaRPr lang="sv-SE" sz="3200" kern="0" dirty="0"/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endParaRPr lang="sv-SE" sz="3200" kern="0" dirty="0"/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/>
              <a:t>(definierat som att de fortfarande är vid liv 10 år efter diagnostillfället). För 30 år sedan var det endast c:a 40%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3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461667"/>
      </p:ext>
    </p:extLst>
  </p:cSld>
  <p:clrMapOvr>
    <a:masterClrMapping/>
  </p:clrMapOvr>
  <p:transition advTm="20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1700808"/>
            <a:ext cx="84969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4000" kern="0" dirty="0"/>
              <a:t>Framstegen beror på forskningen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endParaRPr lang="sv-SE" sz="4000" kern="0" dirty="0"/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4000" kern="0" dirty="0"/>
              <a:t>Vi har fått </a:t>
            </a:r>
            <a:r>
              <a:rPr lang="sv-SE" sz="4000" dirty="0"/>
              <a:t>nya diagnostiska och behandlings metoder</a:t>
            </a:r>
            <a:endParaRPr lang="sv-SE" sz="4000" kern="0" dirty="0"/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endParaRPr lang="sv-SE" sz="4000" kern="0" dirty="0"/>
          </a:p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4000" kern="0" dirty="0"/>
              <a:t>Behandlingen börjar bli alltmer individuell och skräddarsydd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4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249366"/>
      </p:ext>
    </p:extLst>
  </p:cSld>
  <p:clrMapOvr>
    <a:masterClrMapping/>
  </p:clrMapOvr>
  <p:transition advTm="20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481013" y="188913"/>
            <a:ext cx="8662987" cy="1223962"/>
          </a:xfrm>
        </p:spPr>
        <p:txBody>
          <a:bodyPr>
            <a:normAutofit fontScale="90000"/>
          </a:bodyPr>
          <a:lstStyle/>
          <a:p>
            <a:pPr algn="l"/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179512" y="2055091"/>
            <a:ext cx="8661648" cy="379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v-SE" sz="3600" dirty="0"/>
              <a:t>2010 startade Lions Cancerfond Väst, som är en Insamlingsstiftelse med syfte att stödja den kliniska, patientnära cancerforskningen i västra Sverige</a:t>
            </a:r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endParaRPr lang="sv-SE" sz="2800" kern="0" dirty="0"/>
          </a:p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2800" kern="0" dirty="0"/>
              <a:t>Insamlingsstiftelsen drivs ideellt av Lions i västra distriktet och står under kontroll av Länsstyrelsen i Västra Götaland och Svensk Insamlingskontroll (90-konto)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5</a:t>
            </a:fld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418471"/>
      </p:ext>
    </p:extLst>
  </p:cSld>
  <p:clrMapOvr>
    <a:masterClrMapping/>
  </p:clrMapOvr>
  <p:transition advTm="138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02915" y="1458336"/>
            <a:ext cx="8661400" cy="477656"/>
          </a:xfrm>
        </p:spPr>
        <p:txBody>
          <a:bodyPr>
            <a:normAutofit fontScale="90000"/>
          </a:bodyPr>
          <a:lstStyle/>
          <a:p>
            <a:r>
              <a:rPr lang="sv-SE" sz="3100" dirty="0">
                <a:solidFill>
                  <a:srgbClr val="FF0000"/>
                </a:solidFill>
              </a:rPr>
              <a:t>Lions Cancerfond Väst - STYRELSE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3078" name="Picture 6" descr="C:\Users\Lars\Pictures\iCloud Photos\Downloads\IMG_0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2" y="1912427"/>
            <a:ext cx="763258" cy="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259632" y="2127861"/>
            <a:ext cx="336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kern="0" dirty="0"/>
              <a:t> Ordförande Lars Ersmarker </a:t>
            </a:r>
          </a:p>
          <a:p>
            <a:r>
              <a:rPr lang="sv-SE" kern="0" dirty="0"/>
              <a:t> LC Skövde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1259632" y="2819416"/>
            <a:ext cx="3361818" cy="8402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sv-SE" kern="0" dirty="0"/>
              <a:t> </a:t>
            </a:r>
            <a:r>
              <a:rPr lang="sv-SE" kern="0" dirty="0" err="1"/>
              <a:t>v.Ordförande</a:t>
            </a:r>
            <a:r>
              <a:rPr lang="sv-SE" kern="0" dirty="0"/>
              <a:t> och Sekreterare </a:t>
            </a:r>
            <a:br>
              <a:rPr lang="sv-SE" kern="0" dirty="0"/>
            </a:br>
            <a:r>
              <a:rPr lang="sv-SE" kern="0" dirty="0"/>
              <a:t> Annette Eiserman-Wikström</a:t>
            </a:r>
            <a:br>
              <a:rPr lang="sv-SE" kern="0" dirty="0"/>
            </a:br>
            <a:r>
              <a:rPr lang="sv-SE" kern="0" dirty="0"/>
              <a:t> LC Mölndal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259632" y="3919844"/>
            <a:ext cx="336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kern="0" dirty="0"/>
              <a:t> Kassör Magnus </a:t>
            </a:r>
            <a:r>
              <a:rPr lang="sv-SE" kern="0" dirty="0" err="1"/>
              <a:t>Bjerkander</a:t>
            </a:r>
            <a:br>
              <a:rPr lang="sv-SE" kern="0" dirty="0"/>
            </a:br>
            <a:r>
              <a:rPr lang="sv-SE" kern="0" dirty="0"/>
              <a:t> LC Bjärke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259632" y="4661972"/>
            <a:ext cx="27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kern="0" dirty="0"/>
              <a:t> Ledamot Tomas Mannerås</a:t>
            </a:r>
            <a:br>
              <a:rPr lang="sv-SE" kern="0" dirty="0"/>
            </a:br>
            <a:r>
              <a:rPr lang="sv-SE" kern="0" dirty="0"/>
              <a:t> LC Gothenburg Gothia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278660" y="5452325"/>
            <a:ext cx="336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kern="0" dirty="0"/>
              <a:t> Adjungerad Webbmaster</a:t>
            </a:r>
            <a:br>
              <a:rPr lang="sv-SE" kern="0" dirty="0"/>
            </a:br>
            <a:r>
              <a:rPr lang="sv-SE" kern="0" dirty="0"/>
              <a:t> Per Blomstrand </a:t>
            </a:r>
            <a:br>
              <a:rPr lang="sv-SE" kern="0" dirty="0"/>
            </a:br>
            <a:r>
              <a:rPr lang="sv-SE" kern="0" dirty="0"/>
              <a:t> LC Uddevalla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5802395" y="3041961"/>
            <a:ext cx="291297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sv-SE" kern="0" dirty="0"/>
              <a:t>Ledamot Hans Strid</a:t>
            </a:r>
            <a:br>
              <a:rPr lang="sv-SE" kern="0" dirty="0"/>
            </a:br>
            <a:r>
              <a:rPr lang="sv-SE" kern="0" dirty="0"/>
              <a:t>LC Ulricehamn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5802395" y="2122158"/>
            <a:ext cx="2912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kern="0" dirty="0"/>
              <a:t>Ledamot Lars-Göran Larsson </a:t>
            </a:r>
            <a:br>
              <a:rPr lang="sv-SE" kern="0" dirty="0"/>
            </a:br>
            <a:r>
              <a:rPr lang="sv-SE" kern="0" dirty="0"/>
              <a:t>LC Lerum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5802396" y="3792260"/>
            <a:ext cx="2912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v-SE" kern="0" dirty="0"/>
            </a:br>
            <a:r>
              <a:rPr lang="sv-SE" kern="0" dirty="0"/>
              <a:t>Ledamot Said Blomqvist</a:t>
            </a:r>
            <a:br>
              <a:rPr lang="sv-SE" kern="0" dirty="0"/>
            </a:br>
            <a:r>
              <a:rPr lang="sv-SE" kern="0" dirty="0"/>
              <a:t>LC Göteborg Tuve/Säve</a:t>
            </a:r>
          </a:p>
          <a:p>
            <a:endParaRPr lang="sv-SE" kern="0" dirty="0"/>
          </a:p>
          <a:p>
            <a:r>
              <a:rPr lang="sv-SE" kern="0" dirty="0"/>
              <a:t>Ledamot Jill Nordh</a:t>
            </a:r>
          </a:p>
          <a:p>
            <a:r>
              <a:rPr lang="sv-SE" kern="0" dirty="0"/>
              <a:t>LC Hindås</a:t>
            </a:r>
            <a:endParaRPr lang="sv-SE" dirty="0"/>
          </a:p>
        </p:txBody>
      </p:sp>
      <p:pic>
        <p:nvPicPr>
          <p:cNvPr id="4" name="Picture 2" descr="Per Blomstr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2" y="5426563"/>
            <a:ext cx="744511" cy="99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ionscancerfond.se/wp-content/uploads/2015/05/LArs-Goran-L-beskuren-lite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39" y="1992805"/>
            <a:ext cx="763258" cy="95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632" y="4517852"/>
            <a:ext cx="751202" cy="10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2667" r="27950" b="14534"/>
          <a:stretch/>
        </p:blipFill>
        <p:spPr>
          <a:xfrm rot="5400000">
            <a:off x="4900716" y="3894937"/>
            <a:ext cx="1046311" cy="770428"/>
          </a:xfrm>
          <a:prstGeom prst="rect">
            <a:avLst/>
          </a:prstGeom>
        </p:spPr>
      </p:pic>
      <p:pic>
        <p:nvPicPr>
          <p:cNvPr id="15" name="Picture 2" descr="Jill Nordh">
            <a:extLst>
              <a:ext uri="{FF2B5EF4-FFF2-40B4-BE49-F238E27FC236}">
                <a16:creationId xmlns:a16="http://schemas.microsoft.com/office/drawing/2014/main" id="{2AD9FF84-FC58-414C-BA55-FB61BD81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78" y="4710794"/>
            <a:ext cx="760008" cy="10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dobjekt 15" descr="En bild som visar person, vägg, inomhus, kvinna&#10;&#10;Automatiskt genererad beskrivning">
            <a:extLst>
              <a:ext uri="{FF2B5EF4-FFF2-40B4-BE49-F238E27FC236}">
                <a16:creationId xmlns:a16="http://schemas.microsoft.com/office/drawing/2014/main" id="{4143D5A0-2DCD-48BE-9EDF-8FAC33BD1D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768" y="2917944"/>
            <a:ext cx="1004423" cy="753318"/>
          </a:xfrm>
          <a:prstGeom prst="rect">
            <a:avLst/>
          </a:prstGeom>
        </p:spPr>
      </p:pic>
      <p:pic>
        <p:nvPicPr>
          <p:cNvPr id="18" name="Bildobjekt 17" descr="En bild som visar inomhus, person, vägg, man&#10;&#10;Automatiskt genererad beskrivning">
            <a:extLst>
              <a:ext uri="{FF2B5EF4-FFF2-40B4-BE49-F238E27FC236}">
                <a16:creationId xmlns:a16="http://schemas.microsoft.com/office/drawing/2014/main" id="{57F1D558-C0E8-46E4-A36F-74825376D3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478" y="3769589"/>
            <a:ext cx="922198" cy="744513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348429A-EE7A-4CD0-A6B8-8160F43EB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65" y="2889792"/>
            <a:ext cx="781022" cy="90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64970"/>
      </p:ext>
    </p:extLst>
  </p:cSld>
  <p:clrMapOvr>
    <a:masterClrMapping/>
  </p:clrMapOvr>
  <p:transition advTm="1687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914629" y="1872020"/>
            <a:ext cx="5855829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2800" kern="0" dirty="0"/>
              <a:t>Eftersom Lions Cancerfond Väst</a:t>
            </a:r>
            <a:br>
              <a:rPr lang="sv-SE" sz="2800" kern="0" dirty="0"/>
            </a:br>
            <a:r>
              <a:rPr lang="sv-SE" sz="2800" kern="0" dirty="0"/>
              <a:t>drivs helt ideellt, så är våra</a:t>
            </a:r>
            <a:br>
              <a:rPr lang="sv-SE" sz="2800" kern="0" dirty="0"/>
            </a:br>
            <a:r>
              <a:rPr lang="sv-SE" sz="2800" kern="0" dirty="0"/>
              <a:t>omkostnader mycket låga </a:t>
            </a:r>
            <a:br>
              <a:rPr lang="sv-SE" sz="2800" kern="0" dirty="0"/>
            </a:br>
            <a:r>
              <a:rPr lang="sv-SE" sz="2800" b="1" kern="0" dirty="0"/>
              <a:t>mindre än 5 % över åren </a:t>
            </a:r>
            <a:endParaRPr lang="sv-SE" sz="2800" kern="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5" y="1896498"/>
            <a:ext cx="2619375" cy="1743075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2939173" y="4869160"/>
            <a:ext cx="585582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2800" kern="0" dirty="0"/>
              <a:t>För de tre senaste verksamhetsåren endast 4 % i totala omkostnader</a:t>
            </a:r>
            <a:endParaRPr lang="sv-S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764663"/>
      </p:ext>
    </p:extLst>
  </p:cSld>
  <p:clrMapOvr>
    <a:masterClrMapping/>
  </p:clrMapOvr>
  <p:transition advTm="9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23528" y="2330758"/>
            <a:ext cx="84969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/>
              <a:t>			</a:t>
            </a:r>
          </a:p>
        </p:txBody>
      </p:sp>
      <p:sp>
        <p:nvSpPr>
          <p:cNvPr id="3" name="Rektangel 2"/>
          <p:cNvSpPr/>
          <p:nvPr/>
        </p:nvSpPr>
        <p:spPr>
          <a:xfrm>
            <a:off x="323528" y="1628800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kern="0" dirty="0"/>
              <a:t>”Lions Cancerfond Väst ger viktiga bidrag till klinisk patientnära cancerforskning i </a:t>
            </a:r>
            <a:r>
              <a:rPr lang="sv-SE" sz="3200" kern="0" dirty="0" err="1"/>
              <a:t>västsverige</a:t>
            </a:r>
            <a:r>
              <a:rPr lang="sv-SE" sz="3200" kern="0" dirty="0"/>
              <a:t>. Denna forskning syftar till att förbättra vardagen för cancerpatienterna och är synnerligen angelägen”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63161F1-8CA9-4DDD-B200-FA4FAF1E8DB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40" y="4180641"/>
            <a:ext cx="1325245" cy="1949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5441021" y="4929762"/>
            <a:ext cx="3379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kern="0" dirty="0"/>
              <a:t>Per Karlsson</a:t>
            </a:r>
            <a:r>
              <a:rPr lang="sv-SE" kern="0" dirty="0"/>
              <a:t>,</a:t>
            </a:r>
            <a:r>
              <a:rPr lang="sv-SE" kern="0" dirty="0">
                <a:solidFill>
                  <a:srgbClr val="C00000"/>
                </a:solidFill>
              </a:rPr>
              <a:t>                        </a:t>
            </a:r>
          </a:p>
          <a:p>
            <a:r>
              <a:rPr lang="sv-SE" kern="0" dirty="0"/>
              <a:t>Professor / Överläkare</a:t>
            </a:r>
            <a:br>
              <a:rPr lang="sv-SE" kern="0" dirty="0"/>
            </a:br>
            <a:r>
              <a:rPr lang="sv-SE" kern="0" dirty="0"/>
              <a:t>Sahlgrenska Akademin</a:t>
            </a:r>
            <a:br>
              <a:rPr lang="sv-SE" kern="0" dirty="0"/>
            </a:br>
            <a:r>
              <a:rPr lang="sv-SE" kern="0" dirty="0"/>
              <a:t>Sahlgrenska Universitetssjukhuset</a:t>
            </a:r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490342"/>
      </p:ext>
    </p:extLst>
  </p:cSld>
  <p:clrMapOvr>
    <a:masterClrMapping/>
  </p:clrMapOvr>
  <p:transition advTm="18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1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899592" y="1412776"/>
            <a:ext cx="756084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defRPr/>
            </a:pPr>
            <a:r>
              <a:rPr lang="sv-SE" sz="3200" kern="0" dirty="0"/>
              <a:t>			</a:t>
            </a:r>
          </a:p>
        </p:txBody>
      </p:sp>
      <p:sp>
        <p:nvSpPr>
          <p:cNvPr id="3" name="Rektangel 2"/>
          <p:cNvSpPr/>
          <p:nvPr/>
        </p:nvSpPr>
        <p:spPr>
          <a:xfrm>
            <a:off x="395536" y="1556791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kern="0" dirty="0">
                <a:solidFill>
                  <a:srgbClr val="C00000"/>
                </a:solidFill>
                <a:latin typeface="+mj-lt"/>
              </a:rPr>
              <a:t>71 projekt har erhållit forskningsanslag </a:t>
            </a:r>
            <a:br>
              <a:rPr lang="sv-SE" sz="3600" kern="0" dirty="0">
                <a:solidFill>
                  <a:srgbClr val="C00000"/>
                </a:solidFill>
                <a:latin typeface="+mj-lt"/>
              </a:rPr>
            </a:br>
            <a:r>
              <a:rPr lang="sv-SE" sz="3600" kern="0" dirty="0">
                <a:solidFill>
                  <a:srgbClr val="C00000"/>
                </a:solidFill>
                <a:latin typeface="+mj-lt"/>
              </a:rPr>
              <a:t>från LCV om tillsammans 13 105 900:-</a:t>
            </a:r>
          </a:p>
          <a:p>
            <a:pPr algn="ctr"/>
            <a:r>
              <a:rPr lang="sv-SE" sz="3600" kern="0" dirty="0">
                <a:solidFill>
                  <a:srgbClr val="0070C0"/>
                </a:solidFill>
                <a:latin typeface="+mj-lt"/>
              </a:rPr>
              <a:t>2019 fick 11 projekt dela på hela</a:t>
            </a:r>
            <a:br>
              <a:rPr lang="sv-SE" sz="3600" kern="0" dirty="0">
                <a:solidFill>
                  <a:srgbClr val="0070C0"/>
                </a:solidFill>
                <a:latin typeface="+mj-lt"/>
              </a:rPr>
            </a:br>
            <a:r>
              <a:rPr lang="sv-SE" sz="3600" kern="0" dirty="0">
                <a:solidFill>
                  <a:srgbClr val="0070C0"/>
                </a:solidFill>
                <a:latin typeface="+mj-lt"/>
              </a:rPr>
              <a:t>3 105 000:-</a:t>
            </a:r>
          </a:p>
          <a:p>
            <a:pPr algn="ctr"/>
            <a:endParaRPr lang="sv-SE" sz="4000" kern="0" dirty="0">
              <a:solidFill>
                <a:srgbClr val="0070C0"/>
              </a:solidFill>
            </a:endParaRPr>
          </a:p>
          <a:p>
            <a:pPr algn="ctr"/>
            <a:endParaRPr lang="sv-SE" sz="3200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7BA55-4B9C-4887-A175-E00E3712D82B}" type="slidenum">
              <a:rPr lang="sv-SE" smtClean="0"/>
              <a:pPr/>
              <a:t>9</a:t>
            </a:fld>
            <a:endParaRPr lang="sv-SE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7779B7E-3D4B-48BA-A9D0-72A7283D1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5941"/>
            <a:ext cx="5400600" cy="242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546542"/>
      </p:ext>
    </p:extLst>
  </p:cSld>
  <p:clrMapOvr>
    <a:masterClrMapping/>
  </p:clrMapOvr>
  <p:transition advTm="141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7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7|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8|4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307</Words>
  <Application>Microsoft Office PowerPoint</Application>
  <PresentationFormat>Bildspel på skärmen (4:3)</PresentationFormat>
  <Paragraphs>86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Office-tema</vt:lpstr>
      <vt:lpstr>1_Anpassad formgivning</vt:lpstr>
      <vt:lpstr>Anpassad formgivning</vt:lpstr>
      <vt:lpstr>PowerPoint-presentation</vt:lpstr>
      <vt:lpstr>PowerPoint-presentation</vt:lpstr>
      <vt:lpstr>PowerPoint-presentation</vt:lpstr>
      <vt:lpstr>PowerPoint-presentation</vt:lpstr>
      <vt:lpstr>   </vt:lpstr>
      <vt:lpstr>Lions Cancerfond Väst - STYRELSE</vt:lpstr>
      <vt:lpstr>PowerPoint-presentation</vt:lpstr>
      <vt:lpstr>PowerPoint-presentation</vt:lpstr>
      <vt:lpstr>PowerPoint-presentation</vt:lpstr>
      <vt:lpstr>PowerPoint-presentation</vt:lpstr>
      <vt:lpstr>Tillgång till forskningspengar lockar de bästa</vt:lpstr>
      <vt:lpstr>Hur ger jag bidrag?</vt:lpstr>
      <vt:lpstr>Tänk på Lions Cancerfond Väst - när Ni vill skicka en gratulationsgåva  - när Ni vill hedra någon som gått bort     - när Ni vill stödja cancerforskningen  </vt:lpstr>
      <vt:lpstr>Hur blir jag månadsgivare 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</dc:creator>
  <cp:lastModifiedBy>Lars Ersmarker</cp:lastModifiedBy>
  <cp:revision>110</cp:revision>
  <dcterms:created xsi:type="dcterms:W3CDTF">2016-01-26T21:47:30Z</dcterms:created>
  <dcterms:modified xsi:type="dcterms:W3CDTF">2019-09-06T19:47:20Z</dcterms:modified>
</cp:coreProperties>
</file>